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18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19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94" r:id="rId2"/>
    <p:sldId id="275" r:id="rId3"/>
    <p:sldId id="278" r:id="rId4"/>
    <p:sldId id="265" r:id="rId5"/>
    <p:sldId id="266" r:id="rId6"/>
    <p:sldId id="283" r:id="rId7"/>
    <p:sldId id="293" r:id="rId8"/>
    <p:sldId id="276" r:id="rId9"/>
    <p:sldId id="273" r:id="rId10"/>
    <p:sldId id="279" r:id="rId11"/>
    <p:sldId id="295" r:id="rId12"/>
    <p:sldId id="290" r:id="rId13"/>
    <p:sldId id="291" r:id="rId14"/>
    <p:sldId id="289" r:id="rId15"/>
    <p:sldId id="262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EFE"/>
    <a:srgbClr val="E5E7EB"/>
    <a:srgbClr val="23588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6FDFB2-ABA4-4BC9-BC12-75313F7D85FE}" v="194" dt="2022-08-26T05:44:13.626"/>
    <p1510:client id="{11729894-8D5A-4DE6-ABBC-C0FD18CC5630}" v="5" dt="2022-08-26T06:54:57.699"/>
    <p1510:client id="{19B0C543-B29C-4803-8BA7-E025B15D891A}" v="409" dt="2022-08-26T02:00:36.188"/>
    <p1510:client id="{8F6360A0-17F7-4A4D-8E63-7CCDB280AC51}" v="422" dt="2022-08-25T15:29:58.028"/>
    <p1510:client id="{DA2137A8-D4BE-4929-81DA-B91F11C6CD68}" v="82" dt="2022-08-26T04:15:23.362"/>
    <p1510:client id="{EDA1F59C-7508-4BC2-90A8-1FC673353A47}" v="227" dt="2022-08-25T20:02:26.936"/>
    <p1510:client id="{FF15A421-5226-4847-9420-9CA33212E4FE}" v="1484" dt="2022-08-26T03:20:52.993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202B0CA-FC54-4496-8BCA-5EF66A818D29}" styleName="어두운 스타일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282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im minjeong" userId="9b2dcfc327d75c3d" providerId="LiveId" clId="{11729894-8D5A-4DE6-ABBC-C0FD18CC5630}"/>
    <pc:docChg chg="undo custSel modSld sldOrd">
      <pc:chgData name="kim minjeong" userId="9b2dcfc327d75c3d" providerId="LiveId" clId="{11729894-8D5A-4DE6-ABBC-C0FD18CC5630}" dt="2022-08-26T06:54:57.700" v="94" actId="20577"/>
      <pc:docMkLst>
        <pc:docMk/>
      </pc:docMkLst>
      <pc:sldChg chg="modSp mod">
        <pc:chgData name="kim minjeong" userId="9b2dcfc327d75c3d" providerId="LiveId" clId="{11729894-8D5A-4DE6-ABBC-C0FD18CC5630}" dt="2022-08-26T06:04:11.423" v="8" actId="20577"/>
        <pc:sldMkLst>
          <pc:docMk/>
          <pc:sldMk cId="2618289904" sldId="265"/>
        </pc:sldMkLst>
        <pc:spChg chg="mod">
          <ac:chgData name="kim minjeong" userId="9b2dcfc327d75c3d" providerId="LiveId" clId="{11729894-8D5A-4DE6-ABBC-C0FD18CC5630}" dt="2022-08-26T06:04:11.423" v="8" actId="20577"/>
          <ac:spMkLst>
            <pc:docMk/>
            <pc:sldMk cId="2618289904" sldId="265"/>
            <ac:spMk id="16" creationId="{74B5FCC7-7BF0-6F96-1775-DFA891AFA295}"/>
          </ac:spMkLst>
        </pc:spChg>
      </pc:sldChg>
      <pc:sldChg chg="modSp mod">
        <pc:chgData name="kim minjeong" userId="9b2dcfc327d75c3d" providerId="LiveId" clId="{11729894-8D5A-4DE6-ABBC-C0FD18CC5630}" dt="2022-08-26T06:54:57.700" v="94" actId="20577"/>
        <pc:sldMkLst>
          <pc:docMk/>
          <pc:sldMk cId="3404870529" sldId="266"/>
        </pc:sldMkLst>
        <pc:spChg chg="mod">
          <ac:chgData name="kim minjeong" userId="9b2dcfc327d75c3d" providerId="LiveId" clId="{11729894-8D5A-4DE6-ABBC-C0FD18CC5630}" dt="2022-08-26T06:04:15.179" v="10" actId="20577"/>
          <ac:spMkLst>
            <pc:docMk/>
            <pc:sldMk cId="3404870529" sldId="266"/>
            <ac:spMk id="15" creationId="{4896B40D-ED00-ECBF-EDD2-D5354E1273AC}"/>
          </ac:spMkLst>
        </pc:spChg>
        <pc:graphicFrameChg chg="mod modGraphic">
          <ac:chgData name="kim minjeong" userId="9b2dcfc327d75c3d" providerId="LiveId" clId="{11729894-8D5A-4DE6-ABBC-C0FD18CC5630}" dt="2022-08-26T06:54:57.700" v="94" actId="20577"/>
          <ac:graphicFrameMkLst>
            <pc:docMk/>
            <pc:sldMk cId="3404870529" sldId="266"/>
            <ac:graphicFrameMk id="10" creationId="{DFAE05E9-951F-7FDF-4BF6-879D2484845D}"/>
          </ac:graphicFrameMkLst>
        </pc:graphicFrameChg>
      </pc:sldChg>
      <pc:sldChg chg="modSp mod">
        <pc:chgData name="kim minjeong" userId="9b2dcfc327d75c3d" providerId="LiveId" clId="{11729894-8D5A-4DE6-ABBC-C0FD18CC5630}" dt="2022-08-26T06:04:29.893" v="18" actId="20577"/>
        <pc:sldMkLst>
          <pc:docMk/>
          <pc:sldMk cId="4196835920" sldId="273"/>
        </pc:sldMkLst>
        <pc:spChg chg="mod">
          <ac:chgData name="kim minjeong" userId="9b2dcfc327d75c3d" providerId="LiveId" clId="{11729894-8D5A-4DE6-ABBC-C0FD18CC5630}" dt="2022-08-26T06:04:29.893" v="18" actId="20577"/>
          <ac:spMkLst>
            <pc:docMk/>
            <pc:sldMk cId="4196835920" sldId="273"/>
            <ac:spMk id="15" creationId="{3A21D996-46B7-B2D9-0F73-6FBCCB8ECF35}"/>
          </ac:spMkLst>
        </pc:spChg>
      </pc:sldChg>
      <pc:sldChg chg="modSp mod">
        <pc:chgData name="kim minjeong" userId="9b2dcfc327d75c3d" providerId="LiveId" clId="{11729894-8D5A-4DE6-ABBC-C0FD18CC5630}" dt="2022-08-26T06:04:26.745" v="16" actId="20577"/>
        <pc:sldMkLst>
          <pc:docMk/>
          <pc:sldMk cId="1037680670" sldId="276"/>
        </pc:sldMkLst>
        <pc:spChg chg="mod">
          <ac:chgData name="kim minjeong" userId="9b2dcfc327d75c3d" providerId="LiveId" clId="{11729894-8D5A-4DE6-ABBC-C0FD18CC5630}" dt="2022-08-26T06:04:26.745" v="16" actId="20577"/>
          <ac:spMkLst>
            <pc:docMk/>
            <pc:sldMk cId="1037680670" sldId="276"/>
            <ac:spMk id="10" creationId="{336CDF63-C3A9-41AB-8C8D-2DBC85207B15}"/>
          </ac:spMkLst>
        </pc:spChg>
      </pc:sldChg>
      <pc:sldChg chg="modSp mod">
        <pc:chgData name="kim minjeong" userId="9b2dcfc327d75c3d" providerId="LiveId" clId="{11729894-8D5A-4DE6-ABBC-C0FD18CC5630}" dt="2022-08-26T06:04:08.103" v="6" actId="20577"/>
        <pc:sldMkLst>
          <pc:docMk/>
          <pc:sldMk cId="927086551" sldId="278"/>
        </pc:sldMkLst>
        <pc:spChg chg="mod">
          <ac:chgData name="kim minjeong" userId="9b2dcfc327d75c3d" providerId="LiveId" clId="{11729894-8D5A-4DE6-ABBC-C0FD18CC5630}" dt="2022-08-26T06:04:08.103" v="6" actId="20577"/>
          <ac:spMkLst>
            <pc:docMk/>
            <pc:sldMk cId="927086551" sldId="278"/>
            <ac:spMk id="20" creationId="{4DEBBE71-94FC-46FD-EF81-0AD4E630B3D7}"/>
          </ac:spMkLst>
        </pc:spChg>
      </pc:sldChg>
      <pc:sldChg chg="modSp mod">
        <pc:chgData name="kim minjeong" userId="9b2dcfc327d75c3d" providerId="LiveId" clId="{11729894-8D5A-4DE6-ABBC-C0FD18CC5630}" dt="2022-08-26T06:04:33.711" v="20" actId="20577"/>
        <pc:sldMkLst>
          <pc:docMk/>
          <pc:sldMk cId="2734109357" sldId="279"/>
        </pc:sldMkLst>
        <pc:spChg chg="mod">
          <ac:chgData name="kim minjeong" userId="9b2dcfc327d75c3d" providerId="LiveId" clId="{11729894-8D5A-4DE6-ABBC-C0FD18CC5630}" dt="2022-08-26T06:04:33.711" v="20" actId="20577"/>
          <ac:spMkLst>
            <pc:docMk/>
            <pc:sldMk cId="2734109357" sldId="279"/>
            <ac:spMk id="34" creationId="{4F60ED5D-9121-FE11-EEC0-6FB60E01CB92}"/>
          </ac:spMkLst>
        </pc:spChg>
      </pc:sldChg>
      <pc:sldChg chg="modSp mod">
        <pc:chgData name="kim minjeong" userId="9b2dcfc327d75c3d" providerId="LiveId" clId="{11729894-8D5A-4DE6-ABBC-C0FD18CC5630}" dt="2022-08-26T06:04:20.688" v="12" actId="20577"/>
        <pc:sldMkLst>
          <pc:docMk/>
          <pc:sldMk cId="770117489" sldId="283"/>
        </pc:sldMkLst>
        <pc:spChg chg="mod">
          <ac:chgData name="kim minjeong" userId="9b2dcfc327d75c3d" providerId="LiveId" clId="{11729894-8D5A-4DE6-ABBC-C0FD18CC5630}" dt="2022-08-26T06:04:20.688" v="12" actId="20577"/>
          <ac:spMkLst>
            <pc:docMk/>
            <pc:sldMk cId="770117489" sldId="283"/>
            <ac:spMk id="24" creationId="{5633D9F3-9752-76B9-4BB7-67770CDEF4D3}"/>
          </ac:spMkLst>
        </pc:spChg>
      </pc:sldChg>
      <pc:sldChg chg="modSp mod ord">
        <pc:chgData name="kim minjeong" userId="9b2dcfc327d75c3d" providerId="LiveId" clId="{11729894-8D5A-4DE6-ABBC-C0FD18CC5630}" dt="2022-08-26T06:03:47.908" v="4" actId="20577"/>
        <pc:sldMkLst>
          <pc:docMk/>
          <pc:sldMk cId="4289967163" sldId="289"/>
        </pc:sldMkLst>
        <pc:spChg chg="mod">
          <ac:chgData name="kim minjeong" userId="9b2dcfc327d75c3d" providerId="LiveId" clId="{11729894-8D5A-4DE6-ABBC-C0FD18CC5630}" dt="2022-08-26T06:03:47.908" v="4" actId="20577"/>
          <ac:spMkLst>
            <pc:docMk/>
            <pc:sldMk cId="4289967163" sldId="289"/>
            <ac:spMk id="16" creationId="{585845F2-2102-2861-8AA6-764ABE65195A}"/>
          </ac:spMkLst>
        </pc:spChg>
      </pc:sldChg>
      <pc:sldChg chg="modSp mod">
        <pc:chgData name="kim minjeong" userId="9b2dcfc327d75c3d" providerId="LiveId" clId="{11729894-8D5A-4DE6-ABBC-C0FD18CC5630}" dt="2022-08-26T06:04:42.141" v="24" actId="20577"/>
        <pc:sldMkLst>
          <pc:docMk/>
          <pc:sldMk cId="1801404088" sldId="290"/>
        </pc:sldMkLst>
        <pc:spChg chg="mod">
          <ac:chgData name="kim minjeong" userId="9b2dcfc327d75c3d" providerId="LiveId" clId="{11729894-8D5A-4DE6-ABBC-C0FD18CC5630}" dt="2022-08-26T06:04:42.141" v="24" actId="20577"/>
          <ac:spMkLst>
            <pc:docMk/>
            <pc:sldMk cId="1801404088" sldId="290"/>
            <ac:spMk id="15" creationId="{3A21D996-46B7-B2D9-0F73-6FBCCB8ECF35}"/>
          </ac:spMkLst>
        </pc:spChg>
      </pc:sldChg>
      <pc:sldChg chg="modSp mod">
        <pc:chgData name="kim minjeong" userId="9b2dcfc327d75c3d" providerId="LiveId" clId="{11729894-8D5A-4DE6-ABBC-C0FD18CC5630}" dt="2022-08-26T06:04:47.498" v="26" actId="20577"/>
        <pc:sldMkLst>
          <pc:docMk/>
          <pc:sldMk cId="2407906440" sldId="291"/>
        </pc:sldMkLst>
        <pc:spChg chg="mod">
          <ac:chgData name="kim minjeong" userId="9b2dcfc327d75c3d" providerId="LiveId" clId="{11729894-8D5A-4DE6-ABBC-C0FD18CC5630}" dt="2022-08-26T06:04:47.498" v="26" actId="20577"/>
          <ac:spMkLst>
            <pc:docMk/>
            <pc:sldMk cId="2407906440" sldId="291"/>
            <ac:spMk id="15" creationId="{587835FE-68D8-0F56-945E-1B75781945CB}"/>
          </ac:spMkLst>
        </pc:spChg>
      </pc:sldChg>
      <pc:sldChg chg="modSp mod">
        <pc:chgData name="kim minjeong" userId="9b2dcfc327d75c3d" providerId="LiveId" clId="{11729894-8D5A-4DE6-ABBC-C0FD18CC5630}" dt="2022-08-26T06:04:23.886" v="14" actId="20577"/>
        <pc:sldMkLst>
          <pc:docMk/>
          <pc:sldMk cId="177071800" sldId="293"/>
        </pc:sldMkLst>
        <pc:spChg chg="mod">
          <ac:chgData name="kim minjeong" userId="9b2dcfc327d75c3d" providerId="LiveId" clId="{11729894-8D5A-4DE6-ABBC-C0FD18CC5630}" dt="2022-08-26T06:04:23.886" v="14" actId="20577"/>
          <ac:spMkLst>
            <pc:docMk/>
            <pc:sldMk cId="177071800" sldId="293"/>
            <ac:spMk id="52" creationId="{5BE308E1-412C-22BF-8F0E-6E500D18CB90}"/>
          </ac:spMkLst>
        </pc:spChg>
      </pc:sldChg>
      <pc:sldChg chg="modSp mod">
        <pc:chgData name="kim minjeong" userId="9b2dcfc327d75c3d" providerId="LiveId" clId="{11729894-8D5A-4DE6-ABBC-C0FD18CC5630}" dt="2022-08-26T06:04:37.829" v="22" actId="20577"/>
        <pc:sldMkLst>
          <pc:docMk/>
          <pc:sldMk cId="287380394" sldId="295"/>
        </pc:sldMkLst>
        <pc:spChg chg="mod">
          <ac:chgData name="kim minjeong" userId="9b2dcfc327d75c3d" providerId="LiveId" clId="{11729894-8D5A-4DE6-ABBC-C0FD18CC5630}" dt="2022-08-26T06:04:37.829" v="22" actId="20577"/>
          <ac:spMkLst>
            <pc:docMk/>
            <pc:sldMk cId="287380394" sldId="295"/>
            <ac:spMk id="15" creationId="{587835FE-68D8-0F56-945E-1B75781945CB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inn\Downloads\&#51456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oleObject" Target="https://d.docs.live.net/9b2dcfc327d75c3d/Desktop/&#54812;&#51648;&#44032;&#50896;&#54616;&#45716;%20&#45936;&#51060;&#53552;_&#49688;&#51221;&#48376;3.xlsx" TargetMode="External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oleObject" Target="&#54812;&#51648;&#44032;&#50896;&#54616;&#45716;%20&#45936;&#51060;&#53552;_&#49688;&#51221;&#48376;3.xlsx" TargetMode="External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oleObject" Target="&#54812;&#51648;&#44032;&#50896;&#54616;&#45716;%20&#45936;&#51060;&#53552;_&#49688;&#51221;&#48376;3.xlsx" TargetMode="External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oleObject" Target="&#54812;&#51648;&#44032;&#50896;&#54616;&#45716;%20&#45936;&#51060;&#53552;_&#49688;&#51221;&#48376;3.xlsx" TargetMode="External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oleObject" Target="&#54812;&#51648;&#44032;&#50896;&#54616;&#45716;%20&#45936;&#51060;&#53552;_&#49688;&#51221;&#48376;2.xlsx" TargetMode="External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oleObject" Target="&#54812;&#51648;&#44032;&#50896;&#54616;&#45716;%20&#45936;&#51060;&#53552;_&#49688;&#51221;&#48376;3.xlsx" TargetMode="Externa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inn\Downloads\&#51456;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18.xml.rels><?xml version="1.0" encoding="UTF-8" standalone="yes"?>
<Relationships xmlns="http://schemas.openxmlformats.org/package/2006/relationships"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oleObject" Target="&#44221;&#51137;&#49324;_&#49353;&#49345;&#44368;&#52404;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inn\Downloads\&#51456;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oleObject" Target="&#53685;&#54633;%20&#47928;&#49436;%207_&#49688;&#51221;&#48376;.xlsx" TargetMode="External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oleObject" Target="&#49353;&#49345;&#49688;&#51221;_&#53685;&#54633;%20&#47928;&#49436;%208_&#49688;&#51221;&#48376;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inn\Downloads\&#51456;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inn\Downloads\&#51456;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inn\Downloads\&#51456;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&#50641;&#49472;%20&#44536;&#47000;&#54532;%20&#51200;&#51109;.xlsx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&#54812;&#51648;&#44032;&#50896;&#54616;&#45716;%20&#45936;&#51060;&#53552;_&#49688;&#51221;&#48376;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miinn\Downloads\&#50641;&#49472;%20&#44536;&#47000;&#54532;%20&#51200;&#51109;.xlsx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miinn\Downloads\&#50641;&#49472;%20&#44536;&#47000;&#54532;%20&#51200;&#51109;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dPt>
            <c:idx val="0"/>
            <c:bubble3D val="0"/>
            <c:spPr>
              <a:solidFill>
                <a:srgbClr val="23588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B2E-4474-B6A5-8455A5BBB1C6}"/>
              </c:ext>
            </c:extLst>
          </c:dPt>
          <c:dPt>
            <c:idx val="1"/>
            <c:bubble3D val="0"/>
            <c:spPr>
              <a:solidFill>
                <a:schemeClr val="bg2">
                  <a:lumMod val="9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B2E-4474-B6A5-8455A5BBB1C6}"/>
              </c:ext>
            </c:extLst>
          </c:dPt>
          <c:dPt>
            <c:idx val="2"/>
            <c:bubble3D val="0"/>
            <c:spPr>
              <a:solidFill>
                <a:schemeClr val="accent4">
                  <a:lumMod val="20000"/>
                  <a:lumOff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B2E-4474-B6A5-8455A5BBB1C6}"/>
              </c:ext>
            </c:extLst>
          </c:dPt>
          <c:dPt>
            <c:idx val="3"/>
            <c:bubble3D val="0"/>
            <c:spPr>
              <a:solidFill>
                <a:schemeClr val="tx2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AB2E-4474-B6A5-8455A5BBB1C6}"/>
              </c:ext>
            </c:extLst>
          </c:dPt>
          <c:cat>
            <c:strRef>
              <c:f>Sheet1!$A$94:$A$97</c:f>
              <c:strCache>
                <c:ptCount val="4"/>
                <c:pt idx="0">
                  <c:v>S사</c:v>
                </c:pt>
                <c:pt idx="1">
                  <c:v>K사</c:v>
                </c:pt>
                <c:pt idx="2">
                  <c:v>당사</c:v>
                </c:pt>
                <c:pt idx="3">
                  <c:v>MVNO (알뜰폰)</c:v>
                </c:pt>
              </c:strCache>
            </c:strRef>
          </c:cat>
          <c:val>
            <c:numRef>
              <c:f>Sheet1!$B$94:$B$97</c:f>
              <c:numCache>
                <c:formatCode>0.00%</c:formatCode>
                <c:ptCount val="4"/>
                <c:pt idx="0">
                  <c:v>0.4052</c:v>
                </c:pt>
                <c:pt idx="1">
                  <c:v>0.2321</c:v>
                </c:pt>
                <c:pt idx="2">
                  <c:v>0.20830000000000001</c:v>
                </c:pt>
                <c:pt idx="3">
                  <c:v>0.1545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B2E-4474-B6A5-8455A5BBB1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7"/>
      </c:doughnut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vert="horz" wrap="none" lIns="0" tIns="0" rIns="0" bIns="0" anchor="ctr" anchorCtr="1"/>
          <a:lstStyle/>
          <a:p>
            <a:pPr algn="l">
              <a:defRPr sz="1000" b="1" i="0" u="none">
                <a:solidFill>
                  <a:sysClr val="windowText" lastClr="000000"/>
                </a:solidFill>
                <a:latin typeface="Calibri"/>
                <a:ea typeface="맑은 고딕"/>
                <a:cs typeface="맑은 고딕"/>
                <a:sym typeface="맑은 고딕"/>
              </a:defRPr>
            </a:pPr>
            <a:r>
              <a:rPr lang="ko-KR" altLang="en-US" sz="1000" b="1" i="0" u="none" dirty="0">
                <a:solidFill>
                  <a:sysClr val="windowText" lastClr="000000"/>
                </a:solidFill>
                <a:latin typeface="Calibri"/>
                <a:ea typeface="맑은 고딕"/>
                <a:sym typeface="맑은 고딕"/>
              </a:rPr>
              <a:t>이탈 고객 비율 </a:t>
            </a:r>
            <a:endParaRPr lang="ko-KR" altLang="en-US" sz="1000" b="1" dirty="0"/>
          </a:p>
        </c:rich>
      </c:tx>
      <c:layout>
        <c:manualLayout>
          <c:xMode val="edge"/>
          <c:yMode val="edge"/>
          <c:x val="0.35605943959037301"/>
          <c:y val="8.163452240389564E-2"/>
        </c:manualLayout>
      </c:layout>
      <c:overlay val="0"/>
    </c:title>
    <c:autoTitleDeleted val="0"/>
    <c:plotArea>
      <c:layout/>
      <c:pieChart>
        <c:varyColors val="1"/>
        <c:ser>
          <c:idx val="0"/>
          <c:order val="0"/>
          <c:spPr>
            <a:solidFill>
              <a:srgbClr val="203864"/>
            </a:solidFill>
          </c:spPr>
          <c:explosion val="8"/>
          <c:dPt>
            <c:idx val="0"/>
            <c:bubble3D val="0"/>
            <c:spPr>
              <a:solidFill>
                <a:srgbClr val="235884"/>
              </a:solidFill>
            </c:spPr>
            <c:extLst>
              <c:ext xmlns:c16="http://schemas.microsoft.com/office/drawing/2014/chart" uri="{C3380CC4-5D6E-409C-BE32-E72D297353CC}">
                <c16:uniqueId val="{00000003-E5E4-4471-842E-B9D22DF24BF1}"/>
              </c:ext>
            </c:extLst>
          </c:dPt>
          <c:dPt>
            <c:idx val="1"/>
            <c:bubble3D val="0"/>
            <c:spPr>
              <a:solidFill>
                <a:srgbClr val="D6DCE5"/>
              </a:solidFill>
            </c:spPr>
            <c:extLst>
              <c:ext xmlns:c16="http://schemas.microsoft.com/office/drawing/2014/chart" uri="{C3380CC4-5D6E-409C-BE32-E72D297353CC}">
                <c16:uniqueId val="{00000001-E5E4-4471-842E-B9D22DF24BF1}"/>
              </c:ext>
            </c:extLst>
          </c:dPt>
          <c:cat>
            <c:strRef>
              <c:f>'[혜지가원하는 데이터_수정본3.xlsx]Sheet1'!$L$10:$L$11</c:f>
              <c:strCache>
                <c:ptCount val="2"/>
                <c:pt idx="0">
                  <c:v>이탈자수</c:v>
                </c:pt>
                <c:pt idx="1">
                  <c:v>남은수</c:v>
                </c:pt>
              </c:strCache>
            </c:strRef>
          </c:cat>
          <c:val>
            <c:numRef>
              <c:f>'[혜지가원하는 데이터_수정본3.xlsx]Sheet1'!$M$10:$M$11</c:f>
              <c:numCache>
                <c:formatCode>General</c:formatCode>
                <c:ptCount val="2"/>
                <c:pt idx="0">
                  <c:v>1702</c:v>
                </c:pt>
                <c:pt idx="1">
                  <c:v>5161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5E4-4471-842E-B9D22DF24B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 w="9525" cap="flat" cmpd="sng" algn="ctr">
          <a:noFill/>
          <a:prstDash val="solid"/>
          <a:round/>
          <a:headEnd w="med" len="med"/>
          <a:tailEnd w="med" len="med"/>
        </a:ln>
      </c:spPr>
    </c:plotArea>
    <c:legend>
      <c:legendPos val="b"/>
      <c:overlay val="0"/>
    </c:legend>
    <c:plotVisOnly val="0"/>
    <c:dispBlanksAs val="gap"/>
    <c:showDLblsOverMax val="1"/>
  </c:chart>
  <c:spPr>
    <a:noFill/>
    <a:ln>
      <a:noFill/>
    </a:ln>
  </c:spPr>
  <c:txPr>
    <a:bodyPr rot="0" vert="horz" wrap="none" lIns="0" tIns="0" rIns="0" bIns="0" anchor="ctr" anchorCtr="1"/>
    <a:lstStyle/>
    <a:p>
      <a:pPr algn="l">
        <a:defRPr sz="1000" b="0" i="0" u="none">
          <a:latin typeface="Calibri"/>
          <a:ea typeface="맑은 고딕"/>
          <a:cs typeface="맑은 고딕"/>
          <a:sym typeface="맑은 고딕"/>
        </a:defRPr>
      </a:pPr>
      <a:endParaRPr lang="ko-KR"/>
    </a:p>
  </c:txPr>
  <c:externalData r:id="rId1">
    <c:autoUpdate val="0"/>
  </c:externalData>
  <c:extLst>
    <c:ext uri="CC8EB2C9-7E31-499d-B8F2-F6CE61031016">
      <ho:hncChartStyle xmlns:ho="http://schemas.haansoft.com/office/8.0" layoutIndex="-1" colorIndex="0" styleIndex="0"/>
    </c:ext>
  </c:extLst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vert="horz" wrap="none" lIns="0" tIns="0" rIns="0" bIns="0" anchor="ctr" anchorCtr="1"/>
          <a:lstStyle/>
          <a:p>
            <a:pPr algn="l">
              <a:defRPr sz="1000" b="1" i="0" u="none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lang="ko-KR" altLang="en-US" sz="1000" b="1" i="0" u="none" dirty="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rPr>
              <a:t>신규 </a:t>
            </a:r>
            <a:r>
              <a:rPr lang="en-US" altLang="ko-KR" sz="1000" b="1" i="0" u="none" dirty="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rPr>
              <a:t>24</a:t>
            </a:r>
            <a:r>
              <a:rPr lang="ko-KR" altLang="en-US" sz="1000" b="1" i="0" u="none" dirty="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rPr>
              <a:t>개월 이내 월 평균 요금</a:t>
            </a:r>
            <a:endParaRPr lang="ko-KR" altLang="en-US" sz="1000" b="1" dirty="0"/>
          </a:p>
        </c:rich>
      </c:tx>
      <c:layout>
        <c:manualLayout>
          <c:xMode val="edge"/>
          <c:yMode val="edge"/>
          <c:x val="0.24977442190262239"/>
          <c:y val="0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0.26677066087722778"/>
          <c:y val="7.9038292169570923E-2"/>
          <c:w val="0.47404760122299194"/>
          <c:h val="0.78334426879882813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rgbClr val="D6DCE5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rgbClr val="235884"/>
              </a:solidFill>
            </c:spPr>
            <c:extLst>
              <c:ext xmlns:c16="http://schemas.microsoft.com/office/drawing/2014/chart" uri="{C3380CC4-5D6E-409C-BE32-E72D297353CC}">
                <c16:uniqueId val="{00000001-3067-4891-8062-E9395B3E8913}"/>
              </c:ext>
            </c:extLst>
          </c:dPt>
          <c:cat>
            <c:strRef>
              <c:f>'[엑셀 그래프 저장 (1).xlsx]Sheet1'!$D$31:$D$32</c:f>
              <c:strCache>
                <c:ptCount val="2"/>
                <c:pt idx="0">
                  <c:v>이탈자 월 평균 요금</c:v>
                </c:pt>
                <c:pt idx="1">
                  <c:v>남은자 월 평균 요금</c:v>
                </c:pt>
              </c:strCache>
            </c:strRef>
          </c:cat>
          <c:val>
            <c:numRef>
              <c:f>'[엑셀 그래프 저장 (1).xlsx]Sheet1'!$E$31:$E$32</c:f>
              <c:numCache>
                <c:formatCode>General</c:formatCode>
                <c:ptCount val="2"/>
                <c:pt idx="0">
                  <c:v>83118</c:v>
                </c:pt>
                <c:pt idx="1">
                  <c:v>55076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067-4891-8062-E9395B3E89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16542689"/>
        <c:axId val="80739571"/>
      </c:barChart>
      <c:catAx>
        <c:axId val="116542689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80739571"/>
        <c:crosses val="autoZero"/>
        <c:auto val="1"/>
        <c:lblAlgn val="ctr"/>
        <c:lblOffset val="100"/>
        <c:tickMarkSkip val="1"/>
        <c:noMultiLvlLbl val="0"/>
      </c:catAx>
      <c:valAx>
        <c:axId val="80739571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900"/>
            </a:pPr>
            <a:endParaRPr lang="ko-KR"/>
          </a:p>
        </c:txPr>
        <c:crossAx val="116542689"/>
        <c:crosses val="autoZero"/>
        <c:crossBetween val="between"/>
      </c:valAx>
    </c:plotArea>
    <c:legend>
      <c:legendPos val="b"/>
      <c:layout>
        <c:manualLayout>
          <c:xMode val="edge"/>
          <c:yMode val="edge"/>
          <c:x val="3.5672723510251567E-3"/>
          <c:y val="0.87137987087328961"/>
          <c:w val="0.89999974407188221"/>
          <c:h val="7.451854381536166E-2"/>
        </c:manualLayout>
      </c:layout>
      <c:overlay val="0"/>
      <c:txPr>
        <a:bodyPr/>
        <a:lstStyle/>
        <a:p>
          <a:pPr>
            <a:defRPr sz="800"/>
          </a:pPr>
          <a:endParaRPr lang="ko-KR"/>
        </a:p>
      </c:txPr>
    </c:legend>
    <c:plotVisOnly val="0"/>
    <c:dispBlanksAs val="gap"/>
    <c:showDLblsOverMax val="1"/>
  </c:chart>
  <c:spPr>
    <a:noFill/>
  </c:spPr>
  <c:txPr>
    <a:bodyPr rot="0" vert="horz" wrap="none" lIns="0" tIns="0" rIns="0" bIns="0" anchor="ctr" anchorCtr="1"/>
    <a:lstStyle/>
    <a:p>
      <a:pPr algn="l">
        <a:defRPr sz="1000" b="0" i="0" u="none">
          <a:latin typeface="맑은 고딕"/>
          <a:ea typeface="맑은 고딕"/>
          <a:cs typeface="맑은 고딕"/>
          <a:sym typeface="맑은 고딕"/>
        </a:defRPr>
      </a:pPr>
      <a:endParaRPr lang="ko-KR"/>
    </a:p>
  </c:txPr>
  <c:extLst>
    <c:ext uri="CC8EB2C9-7E31-499d-B8F2-F6CE61031016">
      <ho:hncChartStyle xmlns:ho="http://schemas.haansoft.com/office/8.0" layoutIndex="-1" colorIndex="0" styleIndex="-1"/>
    </c:ext>
  </c:extLst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vert="horz" wrap="none" lIns="0" tIns="0" rIns="0" bIns="0" anchor="ctr" anchorCtr="1"/>
          <a:lstStyle/>
          <a:p>
            <a:pPr algn="ctr">
              <a:defRPr sz="1100" b="1" i="0" u="none">
                <a:solidFill>
                  <a:srgbClr val="000000"/>
                </a:solidFill>
                <a:latin typeface="Calibri"/>
                <a:ea typeface="맑은 고딕"/>
                <a:cs typeface="맑은 고딕"/>
                <a:sym typeface="맑은 고딕"/>
              </a:defRPr>
            </a:pPr>
            <a:r>
              <a:rPr lang="ko-KR" altLang="en-US" sz="1100" b="1" i="0" u="none" dirty="0">
                <a:solidFill>
                  <a:srgbClr val="000000"/>
                </a:solidFill>
                <a:latin typeface="Calibri"/>
                <a:ea typeface="맑은 고딕"/>
                <a:cs typeface="맑은 고딕"/>
                <a:sym typeface="맑은 고딕"/>
              </a:rPr>
              <a:t>보안서비스 </a:t>
            </a:r>
            <a:endParaRPr lang="en-US" altLang="ko-KR" sz="1100" b="1" i="0" u="none" dirty="0">
              <a:solidFill>
                <a:srgbClr val="000000"/>
              </a:solidFill>
              <a:latin typeface="Calibri"/>
              <a:ea typeface="맑은 고딕"/>
              <a:cs typeface="맑은 고딕"/>
              <a:sym typeface="맑은 고딕"/>
            </a:endParaRPr>
          </a:p>
          <a:p>
            <a:pPr algn="ctr">
              <a:defRPr sz="1100" b="1" i="0" u="none">
                <a:solidFill>
                  <a:srgbClr val="000000"/>
                </a:solidFill>
                <a:latin typeface="Calibri"/>
                <a:ea typeface="맑은 고딕"/>
                <a:cs typeface="맑은 고딕"/>
                <a:sym typeface="맑은 고딕"/>
              </a:defRPr>
            </a:pPr>
            <a:r>
              <a:rPr lang="ko-KR" altLang="en-US" sz="1100" b="1" i="0" u="none" dirty="0">
                <a:solidFill>
                  <a:srgbClr val="000000"/>
                </a:solidFill>
                <a:latin typeface="Calibri"/>
                <a:ea typeface="맑은 고딕"/>
                <a:cs typeface="맑은 고딕"/>
                <a:sym typeface="맑은 고딕"/>
              </a:rPr>
              <a:t>사용여부에 따른 </a:t>
            </a:r>
            <a:r>
              <a:rPr lang="ko-KR" altLang="en-US" sz="1100" b="1" i="0" u="none" dirty="0" err="1">
                <a:solidFill>
                  <a:srgbClr val="000000"/>
                </a:solidFill>
                <a:latin typeface="Calibri"/>
                <a:ea typeface="맑은 고딕"/>
                <a:cs typeface="맑은 고딕"/>
                <a:sym typeface="맑은 고딕"/>
              </a:rPr>
              <a:t>이탈률</a:t>
            </a:r>
            <a:endParaRPr lang="ko-KR" altLang="en-US" sz="1100" b="1" dirty="0"/>
          </a:p>
        </c:rich>
      </c:tx>
      <c:layout>
        <c:manualLayout>
          <c:xMode val="edge"/>
          <c:yMode val="edge"/>
          <c:x val="0.15403151111705474"/>
          <c:y val="9.243142802917273E-2"/>
        </c:manualLayout>
      </c:layout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'[혜지가원하는 데이터_수정본3.xlsx]Sheet1'!$H$6</c:f>
              <c:strCache>
                <c:ptCount val="1"/>
                <c:pt idx="0">
                  <c:v>비율</c:v>
                </c:pt>
              </c:strCache>
            </c:strRef>
          </c:tx>
          <c:spPr>
            <a:solidFill>
              <a:srgbClr val="203864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rgbClr val="235884"/>
              </a:solidFill>
            </c:spPr>
            <c:extLst>
              <c:ext xmlns:c16="http://schemas.microsoft.com/office/drawing/2014/chart" uri="{C3380CC4-5D6E-409C-BE32-E72D297353CC}">
                <c16:uniqueId val="{00000000-C101-1045-B753-4E35EFC4E0B8}"/>
              </c:ext>
            </c:extLst>
          </c:dPt>
          <c:dPt>
            <c:idx val="1"/>
            <c:invertIfNegative val="0"/>
            <c:bubble3D val="0"/>
            <c:spPr>
              <a:solidFill>
                <a:srgbClr val="D6DCE5"/>
              </a:solidFill>
            </c:spPr>
            <c:extLst>
              <c:ext xmlns:c16="http://schemas.microsoft.com/office/drawing/2014/chart" uri="{C3380CC4-5D6E-409C-BE32-E72D297353CC}">
                <c16:uniqueId val="{00000001-C101-1045-B753-4E35EFC4E0B8}"/>
              </c:ext>
            </c:extLst>
          </c:dPt>
          <c:val>
            <c:numRef>
              <c:f>'[혜지가원하는 데이터_수정본3.xlsx]Sheet1'!$I$6:$J$6</c:f>
              <c:numCache>
                <c:formatCode>General</c:formatCode>
                <c:ptCount val="2"/>
                <c:pt idx="0">
                  <c:v>29.716088328075706</c:v>
                </c:pt>
                <c:pt idx="1">
                  <c:v>14.392430278884463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2F-4121-8393-C92080B666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64683859"/>
        <c:axId val="351467707"/>
      </c:barChart>
      <c:catAx>
        <c:axId val="364683859"/>
        <c:scaling>
          <c:orientation val="minMax"/>
        </c:scaling>
        <c:delete val="1"/>
        <c:axPos val="b"/>
        <c:majorTickMark val="out"/>
        <c:minorTickMark val="none"/>
        <c:tickLblPos val="nextTo"/>
        <c:crossAx val="351467707"/>
        <c:crosses val="autoZero"/>
        <c:auto val="1"/>
        <c:lblAlgn val="ctr"/>
        <c:lblOffset val="100"/>
        <c:tickMarkSkip val="1"/>
        <c:noMultiLvlLbl val="0"/>
      </c:catAx>
      <c:valAx>
        <c:axId val="351467707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crossAx val="364683859"/>
        <c:crosses val="autoZero"/>
        <c:crossBetween val="between"/>
      </c:valAx>
      <c:spPr>
        <a:noFill/>
        <a:ln w="9525" cap="flat" cmpd="sng" algn="ctr">
          <a:noFill/>
          <a:prstDash val="solid"/>
          <a:round/>
          <a:headEnd w="med" len="med"/>
          <a:tailEnd w="med" len="med"/>
        </a:ln>
      </c:spPr>
    </c:plotArea>
    <c:plotVisOnly val="0"/>
    <c:dispBlanksAs val="gap"/>
    <c:showDLblsOverMax val="1"/>
  </c:chart>
  <c:spPr>
    <a:noFill/>
  </c:spPr>
  <c:txPr>
    <a:bodyPr rot="0" vert="horz" wrap="none" lIns="0" tIns="0" rIns="0" bIns="0" anchor="ctr" anchorCtr="1"/>
    <a:lstStyle/>
    <a:p>
      <a:pPr algn="l">
        <a:defRPr sz="1000" b="0" i="0" u="none">
          <a:latin typeface="Calibri"/>
          <a:ea typeface="맑은 고딕"/>
          <a:cs typeface="맑은 고딕"/>
          <a:sym typeface="맑은 고딕"/>
        </a:defRPr>
      </a:pPr>
      <a:endParaRPr lang="ko-KR"/>
    </a:p>
  </c:txPr>
  <c:externalData r:id="rId1">
    <c:autoUpdate val="0"/>
  </c:externalData>
  <c:extLst>
    <c:ext uri="CC8EB2C9-7E31-499d-B8F2-F6CE61031016">
      <ho:hncChartStyle xmlns:ho="http://schemas.haansoft.com/office/8.0" layoutIndex="-1" colorIndex="0" styleIndex="0"/>
    </c:ext>
  </c:extLst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vert="horz" wrap="none" lIns="0" tIns="0" rIns="0" bIns="0" anchor="ctr" anchorCtr="1"/>
          <a:lstStyle/>
          <a:p>
            <a:pPr algn="ctr">
              <a:defRPr sz="1100" b="1" i="0" u="none">
                <a:solidFill>
                  <a:srgbClr val="000000"/>
                </a:solidFill>
                <a:latin typeface="Calibri"/>
                <a:ea typeface="맑은 고딕"/>
                <a:cs typeface="맑은 고딕"/>
                <a:sym typeface="맑은 고딕"/>
              </a:defRPr>
            </a:pPr>
            <a:r>
              <a:rPr lang="ko-KR" altLang="en-US" sz="1100" b="1" i="0" u="none" dirty="0" err="1">
                <a:solidFill>
                  <a:srgbClr val="000000"/>
                </a:solidFill>
                <a:latin typeface="Calibri"/>
                <a:ea typeface="맑은 고딕"/>
                <a:cs typeface="맑은 고딕"/>
                <a:sym typeface="맑은 고딕"/>
              </a:rPr>
              <a:t>온라인백업서비스</a:t>
            </a:r>
            <a:endParaRPr lang="en-US" altLang="ko-KR" sz="1100" b="1" i="0" u="none" dirty="0">
              <a:solidFill>
                <a:srgbClr val="000000"/>
              </a:solidFill>
              <a:latin typeface="Calibri"/>
              <a:ea typeface="맑은 고딕"/>
              <a:cs typeface="맑은 고딕"/>
              <a:sym typeface="맑은 고딕"/>
            </a:endParaRPr>
          </a:p>
          <a:p>
            <a:pPr algn="ctr">
              <a:defRPr sz="1100" b="1" i="0" u="none">
                <a:solidFill>
                  <a:srgbClr val="000000"/>
                </a:solidFill>
                <a:latin typeface="Calibri"/>
                <a:ea typeface="맑은 고딕"/>
                <a:cs typeface="맑은 고딕"/>
                <a:sym typeface="맑은 고딕"/>
              </a:defRPr>
            </a:pPr>
            <a:r>
              <a:rPr lang="ko-KR" altLang="en-US" sz="1100" b="1" i="0" u="none" dirty="0">
                <a:solidFill>
                  <a:srgbClr val="000000"/>
                </a:solidFill>
                <a:latin typeface="Calibri"/>
                <a:ea typeface="맑은 고딕"/>
                <a:sym typeface="맑은 고딕"/>
              </a:rPr>
              <a:t>사용 여부에 따른 </a:t>
            </a:r>
            <a:r>
              <a:rPr lang="ko-KR" altLang="en-US" sz="1100" b="1" i="0" u="none" dirty="0" err="1">
                <a:solidFill>
                  <a:srgbClr val="000000"/>
                </a:solidFill>
                <a:latin typeface="Calibri"/>
                <a:ea typeface="맑은 고딕"/>
                <a:sym typeface="맑은 고딕"/>
              </a:rPr>
              <a:t>이탈률</a:t>
            </a:r>
            <a:endParaRPr lang="ko-KR" altLang="en-US" sz="1100" b="1" dirty="0"/>
          </a:p>
        </c:rich>
      </c:tx>
      <c:layout>
        <c:manualLayout>
          <c:xMode val="edge"/>
          <c:yMode val="edge"/>
          <c:x val="3.1225757712776907E-2"/>
          <c:y val="6.0269615571601674E-2"/>
        </c:manualLayout>
      </c:layout>
      <c:overlay val="0"/>
      <c:spPr>
        <a:noFill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'[혜지가원하는 데이터_수정본3.xlsx]Sheet1'!$G$30</c:f>
              <c:strCache>
                <c:ptCount val="1"/>
                <c:pt idx="0">
                  <c:v>비율</c:v>
                </c:pt>
              </c:strCache>
            </c:strRef>
          </c:tx>
          <c:spPr>
            <a:solidFill>
              <a:srgbClr val="203864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rgbClr val="235884"/>
              </a:solidFill>
            </c:spPr>
            <c:extLst>
              <c:ext xmlns:c16="http://schemas.microsoft.com/office/drawing/2014/chart" uri="{C3380CC4-5D6E-409C-BE32-E72D297353CC}">
                <c16:uniqueId val="{00000000-A921-B543-BF2D-85766A278EA7}"/>
              </c:ext>
            </c:extLst>
          </c:dPt>
          <c:dPt>
            <c:idx val="1"/>
            <c:invertIfNegative val="0"/>
            <c:bubble3D val="0"/>
            <c:spPr>
              <a:solidFill>
                <a:srgbClr val="D6DCE5"/>
              </a:solidFill>
            </c:spPr>
            <c:extLst>
              <c:ext xmlns:c16="http://schemas.microsoft.com/office/drawing/2014/chart" uri="{C3380CC4-5D6E-409C-BE32-E72D297353CC}">
                <c16:uniqueId val="{00000001-A921-B543-BF2D-85766A278EA7}"/>
              </c:ext>
            </c:extLst>
          </c:dPt>
          <c:val>
            <c:numRef>
              <c:f>'[혜지가원하는 데이터_수정본3.xlsx]Sheet1'!$H$30:$I$30</c:f>
              <c:numCache>
                <c:formatCode>General</c:formatCode>
                <c:ptCount val="2"/>
                <c:pt idx="0">
                  <c:v>26.856630020192956</c:v>
                </c:pt>
                <c:pt idx="1">
                  <c:v>20.989193682460517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5AE-4A4E-BC6E-1C4E55DEAA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8"/>
        <c:axId val="330333397"/>
        <c:axId val="351476632"/>
      </c:barChart>
      <c:catAx>
        <c:axId val="330333397"/>
        <c:scaling>
          <c:orientation val="minMax"/>
        </c:scaling>
        <c:delete val="1"/>
        <c:axPos val="b"/>
        <c:majorTickMark val="out"/>
        <c:minorTickMark val="none"/>
        <c:tickLblPos val="nextTo"/>
        <c:crossAx val="351476632"/>
        <c:crosses val="autoZero"/>
        <c:auto val="1"/>
        <c:lblAlgn val="ctr"/>
        <c:lblOffset val="100"/>
        <c:tickMarkSkip val="1"/>
        <c:noMultiLvlLbl val="0"/>
      </c:catAx>
      <c:valAx>
        <c:axId val="351476632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crossAx val="330333397"/>
        <c:crosses val="autoZero"/>
        <c:crossBetween val="between"/>
      </c:valAx>
      <c:spPr>
        <a:noFill/>
        <a:ln w="9525" cap="flat" cmpd="sng" algn="ctr">
          <a:noFill/>
          <a:prstDash val="solid"/>
          <a:round/>
          <a:headEnd w="med" len="med"/>
          <a:tailEnd w="med" len="med"/>
        </a:ln>
      </c:spPr>
    </c:plotArea>
    <c:plotVisOnly val="0"/>
    <c:dispBlanksAs val="gap"/>
    <c:showDLblsOverMax val="1"/>
  </c:chart>
  <c:spPr>
    <a:noFill/>
  </c:spPr>
  <c:txPr>
    <a:bodyPr rot="0" vert="horz" wrap="none" lIns="0" tIns="0" rIns="0" bIns="0" anchor="ctr" anchorCtr="1"/>
    <a:lstStyle/>
    <a:p>
      <a:pPr algn="l">
        <a:defRPr sz="1000" b="0" i="0" u="none">
          <a:latin typeface="Calibri"/>
          <a:ea typeface="맑은 고딕"/>
          <a:cs typeface="맑은 고딕"/>
          <a:sym typeface="맑은 고딕"/>
        </a:defRPr>
      </a:pPr>
      <a:endParaRPr lang="ko-KR"/>
    </a:p>
  </c:txPr>
  <c:externalData r:id="rId1">
    <c:autoUpdate val="0"/>
  </c:externalData>
  <c:extLst>
    <c:ext uri="CC8EB2C9-7E31-499d-B8F2-F6CE61031016">
      <ho:hncChartStyle xmlns:ho="http://schemas.haansoft.com/office/8.0" layoutIndex="-1" colorIndex="0" styleIndex="0"/>
    </c:ext>
  </c:extLst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vert="horz" wrap="none" lIns="0" tIns="0" rIns="0" bIns="0" anchor="ctr" anchorCtr="1"/>
          <a:lstStyle/>
          <a:p>
            <a:pPr algn="ctr">
              <a:defRPr sz="1100" b="1" i="0" u="none">
                <a:solidFill>
                  <a:sysClr val="windowText" lastClr="000000"/>
                </a:solidFill>
                <a:latin typeface="Calibri"/>
                <a:ea typeface="맑은 고딕"/>
                <a:cs typeface="맑은 고딕"/>
                <a:sym typeface="맑은 고딕"/>
              </a:defRPr>
            </a:pPr>
            <a:r>
              <a:rPr lang="ko-KR" altLang="en-US" sz="1100" b="1" i="0" u="none" dirty="0">
                <a:solidFill>
                  <a:sysClr val="windowText" lastClr="000000"/>
                </a:solidFill>
                <a:latin typeface="Calibri"/>
                <a:ea typeface="맑은 고딕"/>
                <a:cs typeface="맑은 고딕"/>
                <a:sym typeface="맑은 고딕"/>
              </a:rPr>
              <a:t>기술 지원 사용여부에</a:t>
            </a:r>
            <a:endParaRPr lang="en-US" altLang="ko-KR" sz="1100" b="1" i="0" u="none" dirty="0">
              <a:solidFill>
                <a:sysClr val="windowText" lastClr="000000"/>
              </a:solidFill>
              <a:latin typeface="Calibri"/>
              <a:ea typeface="맑은 고딕"/>
              <a:cs typeface="맑은 고딕"/>
              <a:sym typeface="맑은 고딕"/>
            </a:endParaRPr>
          </a:p>
          <a:p>
            <a:pPr algn="ctr">
              <a:defRPr sz="1100" b="1" i="0" u="none">
                <a:solidFill>
                  <a:sysClr val="windowText" lastClr="000000"/>
                </a:solidFill>
                <a:latin typeface="Calibri"/>
                <a:ea typeface="맑은 고딕"/>
                <a:cs typeface="맑은 고딕"/>
                <a:sym typeface="맑은 고딕"/>
              </a:defRPr>
            </a:pPr>
            <a:r>
              <a:rPr lang="ko-KR" altLang="en-US" sz="1100" b="1" i="0" u="none" dirty="0">
                <a:solidFill>
                  <a:sysClr val="windowText" lastClr="000000"/>
                </a:solidFill>
                <a:latin typeface="Calibri"/>
                <a:ea typeface="맑은 고딕"/>
                <a:sym typeface="맑은 고딕"/>
              </a:rPr>
              <a:t>따른 </a:t>
            </a:r>
            <a:r>
              <a:rPr lang="ko-KR" altLang="en-US" sz="1100" b="1" i="0" u="none" dirty="0" err="1">
                <a:solidFill>
                  <a:sysClr val="windowText" lastClr="000000"/>
                </a:solidFill>
                <a:latin typeface="Calibri"/>
                <a:ea typeface="맑은 고딕"/>
                <a:sym typeface="맑은 고딕"/>
              </a:rPr>
              <a:t>이탈률</a:t>
            </a:r>
            <a:endParaRPr lang="ko-KR" altLang="en-US" sz="1100" b="1" dirty="0"/>
          </a:p>
        </c:rich>
      </c:tx>
      <c:layout>
        <c:manualLayout>
          <c:xMode val="edge"/>
          <c:yMode val="edge"/>
          <c:x val="0.16440448245657677"/>
          <c:y val="0.12470248148119055"/>
        </c:manualLayout>
      </c:layout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'[혜지가원하는 데이터_수정본3.xlsx]Sheet1'!$P$6</c:f>
              <c:strCache>
                <c:ptCount val="1"/>
                <c:pt idx="0">
                  <c:v>비율</c:v>
                </c:pt>
              </c:strCache>
            </c:strRef>
          </c:tx>
          <c:spPr>
            <a:solidFill>
              <a:srgbClr val="203864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rgbClr val="235884"/>
              </a:solidFill>
            </c:spPr>
            <c:extLst>
              <c:ext xmlns:c16="http://schemas.microsoft.com/office/drawing/2014/chart" uri="{C3380CC4-5D6E-409C-BE32-E72D297353CC}">
                <c16:uniqueId val="{00000000-2177-E548-BD48-7E5D0C43671B}"/>
              </c:ext>
            </c:extLst>
          </c:dPt>
          <c:dPt>
            <c:idx val="1"/>
            <c:invertIfNegative val="0"/>
            <c:bubble3D val="0"/>
            <c:spPr>
              <a:solidFill>
                <a:srgbClr val="D6DCE5"/>
              </a:solidFill>
            </c:spPr>
            <c:extLst>
              <c:ext xmlns:c16="http://schemas.microsoft.com/office/drawing/2014/chart" uri="{C3380CC4-5D6E-409C-BE32-E72D297353CC}">
                <c16:uniqueId val="{00000001-2177-E548-BD48-7E5D0C43671B}"/>
              </c:ext>
            </c:extLst>
          </c:dPt>
          <c:val>
            <c:numRef>
              <c:f>'[혜지가원하는 데이터_수정본3.xlsx]Sheet1'!$Q$6:$R$6</c:f>
              <c:numCache>
                <c:formatCode>General</c:formatCode>
                <c:ptCount val="2"/>
                <c:pt idx="0">
                  <c:v>28.935376967688487</c:v>
                </c:pt>
                <c:pt idx="1">
                  <c:v>14.987714987714988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46A-4E62-B583-E7F6ED64796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72480845"/>
        <c:axId val="134006409"/>
      </c:barChart>
      <c:catAx>
        <c:axId val="372480845"/>
        <c:scaling>
          <c:orientation val="minMax"/>
        </c:scaling>
        <c:delete val="1"/>
        <c:axPos val="b"/>
        <c:majorTickMark val="out"/>
        <c:minorTickMark val="none"/>
        <c:tickLblPos val="nextTo"/>
        <c:crossAx val="134006409"/>
        <c:crosses val="autoZero"/>
        <c:auto val="1"/>
        <c:lblAlgn val="ctr"/>
        <c:lblOffset val="100"/>
        <c:tickMarkSkip val="1"/>
        <c:noMultiLvlLbl val="0"/>
      </c:catAx>
      <c:valAx>
        <c:axId val="134006409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crossAx val="372480845"/>
        <c:crosses val="autoZero"/>
        <c:crossBetween val="between"/>
      </c:valAx>
      <c:spPr>
        <a:noFill/>
        <a:ln w="9525" cap="flat" cmpd="sng" algn="ctr">
          <a:noFill/>
          <a:prstDash val="solid"/>
          <a:round/>
          <a:headEnd w="med" len="med"/>
          <a:tailEnd w="med" len="med"/>
        </a:ln>
      </c:spPr>
    </c:plotArea>
    <c:plotVisOnly val="0"/>
    <c:dispBlanksAs val="gap"/>
    <c:showDLblsOverMax val="1"/>
  </c:chart>
  <c:spPr>
    <a:noFill/>
  </c:spPr>
  <c:txPr>
    <a:bodyPr rot="0" vert="horz" wrap="none" lIns="0" tIns="0" rIns="0" bIns="0" anchor="ctr" anchorCtr="1"/>
    <a:lstStyle/>
    <a:p>
      <a:pPr algn="l">
        <a:defRPr sz="1000" b="0" i="0" u="none">
          <a:latin typeface="Calibri"/>
          <a:ea typeface="맑은 고딕"/>
          <a:cs typeface="맑은 고딕"/>
          <a:sym typeface="맑은 고딕"/>
        </a:defRPr>
      </a:pPr>
      <a:endParaRPr lang="ko-KR"/>
    </a:p>
  </c:txPr>
  <c:externalData r:id="rId1">
    <c:autoUpdate val="0"/>
  </c:externalData>
  <c:extLst>
    <c:ext uri="CC8EB2C9-7E31-499d-B8F2-F6CE61031016">
      <ho:hncChartStyle xmlns:ho="http://schemas.haansoft.com/office/8.0" layoutIndex="-1" colorIndex="0" styleIndex="0"/>
    </c:ext>
  </c:extLst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vert="horz" wrap="none" lIns="0" tIns="0" rIns="0" bIns="0" anchor="ctr" anchorCtr="1"/>
          <a:lstStyle/>
          <a:p>
            <a:pPr algn="l">
              <a:defRPr sz="1100" b="1" i="0" u="none"/>
            </a:pPr>
            <a:r>
              <a:rPr lang="ko-KR" altLang="en-US" sz="1100" b="1" dirty="0"/>
              <a:t>서비스 개수에 따른 이탈비율</a:t>
            </a:r>
          </a:p>
        </c:rich>
      </c:tx>
      <c:layout>
        <c:manualLayout>
          <c:xMode val="edge"/>
          <c:yMode val="edge"/>
          <c:x val="0.16975640034138492"/>
          <c:y val="6.6608158712731777E-2"/>
        </c:manualLayout>
      </c:layout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235884"/>
            </a:solidFill>
          </c:spPr>
          <c:invertIfNegative val="0"/>
          <c:dPt>
            <c:idx val="1"/>
            <c:invertIfNegative val="0"/>
            <c:bubble3D val="0"/>
            <c:spPr>
              <a:solidFill>
                <a:srgbClr val="8497B0"/>
              </a:solidFill>
            </c:spPr>
            <c:extLst>
              <c:ext xmlns:c16="http://schemas.microsoft.com/office/drawing/2014/chart" uri="{C3380CC4-5D6E-409C-BE32-E72D297353CC}">
                <c16:uniqueId val="{00000000-1E02-44F4-A403-8216BF1FCD9B}"/>
              </c:ext>
            </c:extLst>
          </c:dPt>
          <c:dPt>
            <c:idx val="2"/>
            <c:invertIfNegative val="0"/>
            <c:bubble3D val="0"/>
            <c:spPr>
              <a:solidFill>
                <a:srgbClr val="ADB9CA"/>
              </a:solidFill>
            </c:spPr>
            <c:extLst>
              <c:ext xmlns:c16="http://schemas.microsoft.com/office/drawing/2014/chart" uri="{C3380CC4-5D6E-409C-BE32-E72D297353CC}">
                <c16:uniqueId val="{00000001-1E02-44F4-A403-8216BF1FCD9B}"/>
              </c:ext>
            </c:extLst>
          </c:dPt>
          <c:dPt>
            <c:idx val="3"/>
            <c:invertIfNegative val="0"/>
            <c:bubble3D val="0"/>
            <c:spPr>
              <a:solidFill>
                <a:srgbClr val="D8D8D8"/>
              </a:solidFill>
            </c:spPr>
            <c:extLst>
              <c:ext xmlns:c16="http://schemas.microsoft.com/office/drawing/2014/chart" uri="{C3380CC4-5D6E-409C-BE32-E72D297353CC}">
                <c16:uniqueId val="{00000002-1E02-44F4-A403-8216BF1FCD9B}"/>
              </c:ext>
            </c:extLst>
          </c:dPt>
          <c:val>
            <c:numRef>
              <c:f>'[혜지가원하는 데이터_수정본2.xlsx]Sheet1'!$D$23:$G$23</c:f>
              <c:numCache>
                <c:formatCode>0.0</c:formatCode>
                <c:ptCount val="4"/>
                <c:pt idx="0">
                  <c:v>29.01973471368489</c:v>
                </c:pt>
                <c:pt idx="1">
                  <c:v>31.313131313131315</c:v>
                </c:pt>
                <c:pt idx="2">
                  <c:v>15.349194167306216</c:v>
                </c:pt>
                <c:pt idx="3">
                  <c:v>6.8413391557496359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37-478C-825C-9893F795D7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8"/>
        <c:axId val="220324675"/>
        <c:axId val="957032025"/>
      </c:barChart>
      <c:catAx>
        <c:axId val="220324675"/>
        <c:scaling>
          <c:orientation val="minMax"/>
        </c:scaling>
        <c:delete val="1"/>
        <c:axPos val="b"/>
        <c:majorTickMark val="out"/>
        <c:minorTickMark val="none"/>
        <c:tickLblPos val="nextTo"/>
        <c:crossAx val="957032025"/>
        <c:crosses val="autoZero"/>
        <c:auto val="0"/>
        <c:lblAlgn val="ctr"/>
        <c:lblOffset val="100"/>
        <c:tickMarkSkip val="1"/>
        <c:noMultiLvlLbl val="0"/>
      </c:catAx>
      <c:valAx>
        <c:axId val="957032025"/>
        <c:scaling>
          <c:orientation val="minMax"/>
        </c:scaling>
        <c:delete val="0"/>
        <c:axPos val="l"/>
        <c:numFmt formatCode="0.0" sourceLinked="1"/>
        <c:majorTickMark val="out"/>
        <c:minorTickMark val="none"/>
        <c:tickLblPos val="nextTo"/>
        <c:crossAx val="220324675"/>
        <c:crosses val="autoZero"/>
        <c:crossBetween val="between"/>
      </c:valAx>
      <c:spPr>
        <a:noFill/>
        <a:ln w="25400">
          <a:noFill/>
        </a:ln>
      </c:spPr>
    </c:plotArea>
    <c:plotVisOnly val="0"/>
    <c:dispBlanksAs val="gap"/>
    <c:showDLblsOverMax val="1"/>
  </c:chart>
  <c:spPr>
    <a:noFill/>
  </c:spPr>
  <c:txPr>
    <a:bodyPr rot="0" vert="horz" wrap="none" lIns="0" tIns="0" rIns="0" bIns="0" anchor="ctr" anchorCtr="1"/>
    <a:lstStyle/>
    <a:p>
      <a:pPr algn="l">
        <a:defRPr sz="1000" b="0" i="0" u="none">
          <a:latin typeface="Calibri"/>
          <a:ea typeface="맑은 고딕"/>
          <a:cs typeface="맑은 고딕"/>
          <a:sym typeface="맑은 고딕"/>
        </a:defRPr>
      </a:pPr>
      <a:endParaRPr lang="ko-KR"/>
    </a:p>
  </c:txPr>
  <c:externalData r:id="rId1">
    <c:autoUpdate val="0"/>
  </c:externalData>
  <c:extLst>
    <c:ext uri="CC8EB2C9-7E31-499d-B8F2-F6CE61031016">
      <ho:hncChartStyle xmlns:ho="http://schemas.haansoft.com/office/8.0" layoutIndex="-1" colorIndex="0" styleIndex="0"/>
    </c:ext>
  </c:extLst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'[혜지가원하는 데이터_수정본3.xlsx]Sheet1'!$T$6</c:f>
              <c:strCache>
                <c:ptCount val="1"/>
                <c:pt idx="0">
                  <c:v>비율</c:v>
                </c:pt>
              </c:strCache>
            </c:strRef>
          </c:tx>
          <c:spPr>
            <a:solidFill>
              <a:srgbClr val="235884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rgbClr val="D6DCE5"/>
              </a:solidFill>
            </c:spPr>
            <c:extLst>
              <c:ext xmlns:c16="http://schemas.microsoft.com/office/drawing/2014/chart" uri="{C3380CC4-5D6E-409C-BE32-E72D297353CC}">
                <c16:uniqueId val="{00000000-5C07-8242-A330-8EE1C4AC7FD2}"/>
              </c:ext>
            </c:extLst>
          </c:dPt>
          <c:val>
            <c:numRef>
              <c:f>'[혜지가원하는 데이터_수정본3.xlsx]Sheet1'!$U$6:$V$6</c:f>
              <c:numCache>
                <c:formatCode>General</c:formatCode>
                <c:ptCount val="2"/>
                <c:pt idx="0">
                  <c:v>14.412811387900357</c:v>
                </c:pt>
                <c:pt idx="1">
                  <c:v>29.859154929577464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14E-40C0-BA90-4887CA9040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76559301"/>
        <c:axId val="903363183"/>
      </c:barChart>
      <c:catAx>
        <c:axId val="376559301"/>
        <c:scaling>
          <c:orientation val="minMax"/>
        </c:scaling>
        <c:delete val="1"/>
        <c:axPos val="b"/>
        <c:majorTickMark val="out"/>
        <c:minorTickMark val="none"/>
        <c:tickLblPos val="nextTo"/>
        <c:crossAx val="903363183"/>
        <c:crosses val="autoZero"/>
        <c:auto val="1"/>
        <c:lblAlgn val="ctr"/>
        <c:lblOffset val="100"/>
        <c:tickMarkSkip val="1"/>
        <c:noMultiLvlLbl val="0"/>
      </c:catAx>
      <c:valAx>
        <c:axId val="903363183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crossAx val="376559301"/>
        <c:crosses val="autoZero"/>
        <c:crossBetween val="between"/>
      </c:valAx>
      <c:spPr>
        <a:noFill/>
        <a:ln w="9525" cap="flat" cmpd="sng" algn="ctr">
          <a:noFill/>
          <a:prstDash val="solid"/>
          <a:round/>
          <a:headEnd w="med" len="med"/>
          <a:tailEnd w="med" len="med"/>
        </a:ln>
      </c:spPr>
    </c:plotArea>
    <c:plotVisOnly val="0"/>
    <c:dispBlanksAs val="gap"/>
    <c:showDLblsOverMax val="1"/>
  </c:chart>
  <c:spPr>
    <a:noFill/>
  </c:spPr>
  <c:txPr>
    <a:bodyPr rot="0" vert="horz" wrap="none" lIns="0" tIns="0" rIns="0" bIns="0" anchor="ctr" anchorCtr="1"/>
    <a:lstStyle/>
    <a:p>
      <a:pPr algn="l">
        <a:defRPr sz="1000" b="0" i="0" u="none">
          <a:latin typeface="Calibri"/>
          <a:ea typeface="맑은 고딕"/>
          <a:cs typeface="맑은 고딕"/>
          <a:sym typeface="맑은 고딕"/>
        </a:defRPr>
      </a:pPr>
      <a:endParaRPr lang="ko-KR"/>
    </a:p>
  </c:txPr>
  <c:externalData r:id="rId1">
    <c:autoUpdate val="0"/>
  </c:externalData>
  <c:extLst>
    <c:ext uri="CC8EB2C9-7E31-499d-B8F2-F6CE61031016">
      <ho:hncChartStyle xmlns:ho="http://schemas.haansoft.com/office/8.0" layoutIndex="-1" colorIndex="0" styleIndex="0"/>
    </c:ext>
  </c:extLst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bg2">
                  <a:lumMod val="9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1DAA-4C91-BD97-ACA68572F09C}"/>
              </c:ext>
            </c:extLst>
          </c:dPt>
          <c:dPt>
            <c:idx val="1"/>
            <c:bubble3D val="0"/>
            <c:spPr>
              <a:solidFill>
                <a:schemeClr val="bg2">
                  <a:lumMod val="9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1DAA-4C91-BD97-ACA68572F09C}"/>
              </c:ext>
            </c:extLst>
          </c:dPt>
          <c:dPt>
            <c:idx val="2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1DAA-4C91-BD97-ACA68572F09C}"/>
              </c:ext>
            </c:extLst>
          </c:dPt>
          <c:dPt>
            <c:idx val="3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1DAA-4C91-BD97-ACA68572F09C}"/>
              </c:ext>
            </c:extLst>
          </c:dPt>
          <c:dPt>
            <c:idx val="4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1DAA-4C91-BD97-ACA68572F09C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1DAA-4C91-BD97-ACA68572F09C}"/>
              </c:ext>
            </c:extLst>
          </c:dPt>
          <c:dLbls>
            <c:dLbl>
              <c:idx val="0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700" b="1" i="0" u="none" strike="noStrike" kern="1200" spc="0" baseline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54AE7ACF-3BE2-4B32-9838-50AADB9F46E5}" type="CATEGORYNAME">
                      <a:rPr lang="ko-KR" altLang="en-US" sz="900"/>
                      <a:pPr>
                        <a:defRPr sz="700">
                          <a:solidFill>
                            <a:srgbClr val="FF0000"/>
                          </a:solidFill>
                        </a:defRPr>
                      </a:pPr>
                      <a:t>[범주 이름]</a:t>
                    </a:fld>
                    <a:r>
                      <a:rPr lang="ko-KR" altLang="en-US" baseline="0" dirty="0"/>
                      <a:t>
</a:t>
                    </a:r>
                    <a:fld id="{B344CA25-5989-415F-B6C8-FA5661E6C78C}" type="PERCENTAGE">
                      <a:rPr lang="en-US" altLang="ko-KR" sz="900" baseline="0"/>
                      <a:pPr>
                        <a:defRPr sz="700">
                          <a:solidFill>
                            <a:srgbClr val="FF0000"/>
                          </a:solidFill>
                        </a:defRPr>
                      </a:pPr>
                      <a:t>[백분율]</a:t>
                    </a:fld>
                    <a:endParaRPr lang="ko-KR" altLang="en-US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700" b="1" i="0" u="none" strike="noStrike" kern="1200" spc="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1DAA-4C91-BD97-ACA68572F09C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700" b="1" i="0" u="none" strike="noStrike" kern="1200" spc="0" baseline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50B4AF42-E8DD-410D-817D-1198F4DB67C3}" type="CATEGORYNAME">
                      <a:rPr lang="ko-KR" altLang="en-US" sz="900"/>
                      <a:pPr>
                        <a:defRPr sz="700">
                          <a:solidFill>
                            <a:srgbClr val="FF0000"/>
                          </a:solidFill>
                        </a:defRPr>
                      </a:pPr>
                      <a:t>[범주 이름]</a:t>
                    </a:fld>
                    <a:r>
                      <a:rPr lang="ko-KR" altLang="en-US" baseline="0" dirty="0"/>
                      <a:t>
</a:t>
                    </a:r>
                    <a:fld id="{49AADE79-523E-48CC-8DBB-F3DB6CF32288}" type="PERCENTAGE">
                      <a:rPr lang="en-US" altLang="ko-KR" sz="900" baseline="0"/>
                      <a:pPr>
                        <a:defRPr sz="700">
                          <a:solidFill>
                            <a:srgbClr val="FF0000"/>
                          </a:solidFill>
                        </a:defRPr>
                      </a:pPr>
                      <a:t>[백분율]</a:t>
                    </a:fld>
                    <a:endParaRPr lang="ko-KR" altLang="en-US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700" b="1" i="0" u="none" strike="noStrike" kern="1200" spc="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1DAA-4C91-BD97-ACA68572F09C}"/>
                </c:ext>
              </c:extLst>
            </c:dLbl>
            <c:dLbl>
              <c:idx val="2"/>
              <c:layout>
                <c:manualLayout>
                  <c:x val="-0.12519319938176202"/>
                  <c:y val="-1.21334671836288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700" b="1" i="0" u="none" strike="noStrike" kern="1200" spc="0" baseline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20F4107-3999-4DB9-BBA6-A7A677440459}" type="CATEGORYNAME">
                      <a:rPr lang="ko-KR" altLang="en-US" sz="700">
                        <a:solidFill>
                          <a:schemeClr val="tx1"/>
                        </a:solidFill>
                      </a:rPr>
                      <a:pPr>
                        <a:defRPr sz="700">
                          <a:solidFill>
                            <a:schemeClr val="tx1"/>
                          </a:solidFill>
                        </a:defRPr>
                      </a:pPr>
                      <a:t>[범주 이름]</a:t>
                    </a:fld>
                    <a:r>
                      <a:rPr lang="ko-KR" altLang="en-US" sz="700" baseline="0">
                        <a:solidFill>
                          <a:schemeClr val="tx1"/>
                        </a:solidFill>
                      </a:rPr>
                      <a:t>
</a:t>
                    </a:r>
                    <a:fld id="{8E8AC426-6F68-4794-8559-DEB24D5A9565}" type="PERCENTAGE">
                      <a:rPr lang="en-US" altLang="ko-KR" sz="700" baseline="0">
                        <a:solidFill>
                          <a:schemeClr val="tx1"/>
                        </a:solidFill>
                      </a:rPr>
                      <a:pPr>
                        <a:defRPr sz="700">
                          <a:solidFill>
                            <a:schemeClr val="tx1"/>
                          </a:solidFill>
                        </a:defRPr>
                      </a:pPr>
                      <a:t>[백분율]</a:t>
                    </a:fld>
                    <a:endParaRPr lang="ko-KR" altLang="en-US" sz="700" baseline="0">
                      <a:solidFill>
                        <a:schemeClr val="tx1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700" b="1" i="0" u="none" strike="noStrike" kern="1200" spc="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1DAA-4C91-BD97-ACA68572F09C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700" b="1" i="0" u="none" strike="noStrike" kern="1200" spc="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7-1DAA-4C91-BD97-ACA68572F09C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700" b="1" i="0" u="none" strike="noStrike" kern="1200" spc="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9-1DAA-4C91-BD97-ACA68572F09C}"/>
                </c:ext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700" b="1" i="0" u="none" strike="noStrike" kern="1200" spc="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B-1DAA-4C91-BD97-ACA68572F09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1" i="0" u="none" strike="noStrike" kern="1200" spc="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Sheet1!$C$2:$C$7</c:f>
              <c:strCache>
                <c:ptCount val="5"/>
                <c:pt idx="0">
                  <c:v>다운로드 속도</c:v>
                </c:pt>
                <c:pt idx="1">
                  <c:v>경쟁사에서 더 많은 데이터 제공</c:v>
                </c:pt>
                <c:pt idx="2">
                  <c:v>고객센터 불만</c:v>
                </c:pt>
                <c:pt idx="3">
                  <c:v>경쟁사에서 더 좋은 조건 제공</c:v>
                </c:pt>
                <c:pt idx="4">
                  <c:v>경쟁사에서 더 좋은 기기 보유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  <c:pt idx="0">
                  <c:v>30</c:v>
                </c:pt>
                <c:pt idx="1">
                  <c:v>26</c:v>
                </c:pt>
                <c:pt idx="2">
                  <c:v>24</c:v>
                </c:pt>
                <c:pt idx="3">
                  <c:v>23</c:v>
                </c:pt>
                <c:pt idx="4">
                  <c:v>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1DAA-4C91-BD97-ACA68572F09C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ln>
              <a:noFill/>
            </a:ln>
            <a:effectLst>
              <a:outerShdw dist="50800" dir="21540000" algn="ctr" rotWithShape="0">
                <a:srgbClr val="000000">
                  <a:alpha val="43137"/>
                </a:srgbClr>
              </a:outerShdw>
            </a:effectLst>
          </c:spPr>
          <c:dPt>
            <c:idx val="0"/>
            <c:bubble3D val="0"/>
            <c:spPr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>
                <a:outerShdw dist="50800" dir="21540000" algn="ctr" rotWithShape="0">
                  <a:srgbClr val="000000">
                    <a:alpha val="43137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D45-4F3B-B38B-1FA202D92161}"/>
              </c:ext>
            </c:extLst>
          </c:dPt>
          <c:dPt>
            <c:idx val="1"/>
            <c:bubble3D val="0"/>
            <c:spPr>
              <a:solidFill>
                <a:srgbClr val="235884"/>
              </a:solidFill>
              <a:ln>
                <a:noFill/>
              </a:ln>
              <a:effectLst>
                <a:outerShdw dist="50800" dir="21540000" algn="ctr" rotWithShape="0">
                  <a:srgbClr val="000000">
                    <a:alpha val="43137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3D45-4F3B-B38B-1FA202D92161}"/>
              </c:ext>
            </c:extLst>
          </c:dPt>
          <c:dPt>
            <c:idx val="2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dist="50800" dir="21540000" algn="ctr" rotWithShape="0">
                  <a:srgbClr val="000000">
                    <a:alpha val="43137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3D45-4F3B-B38B-1FA202D92161}"/>
              </c:ext>
            </c:extLst>
          </c:dPt>
          <c:dPt>
            <c:idx val="3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ffectLst>
                <a:outerShdw dist="50800" dir="21540000" algn="ctr" rotWithShape="0">
                  <a:srgbClr val="000000">
                    <a:alpha val="43137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3D45-4F3B-B38B-1FA202D92161}"/>
              </c:ext>
            </c:extLst>
          </c:dPt>
          <c:dPt>
            <c:idx val="4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>
                <a:outerShdw dist="50800" dir="21540000" algn="ctr" rotWithShape="0">
                  <a:srgbClr val="000000">
                    <a:alpha val="43137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3D45-4F3B-B38B-1FA202D9216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Sheet1!$A$24:$A$28</c:f>
              <c:strCache>
                <c:ptCount val="5"/>
                <c:pt idx="0">
                  <c:v>Attitude</c:v>
                </c:pt>
                <c:pt idx="1">
                  <c:v>Competitor</c:v>
                </c:pt>
                <c:pt idx="2">
                  <c:v>Dissatisfaction</c:v>
                </c:pt>
                <c:pt idx="3">
                  <c:v>Other</c:v>
                </c:pt>
                <c:pt idx="4">
                  <c:v>Price</c:v>
                </c:pt>
              </c:strCache>
            </c:strRef>
          </c:cat>
          <c:val>
            <c:numRef>
              <c:f>Sheet1!$B$24:$B$28</c:f>
              <c:numCache>
                <c:formatCode>General</c:formatCode>
                <c:ptCount val="5"/>
                <c:pt idx="0">
                  <c:v>36</c:v>
                </c:pt>
                <c:pt idx="1">
                  <c:v>127</c:v>
                </c:pt>
                <c:pt idx="2">
                  <c:v>33</c:v>
                </c:pt>
                <c:pt idx="3">
                  <c:v>21</c:v>
                </c:pt>
                <c:pt idx="4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3D45-4F3B-B38B-1FA202D92161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8"/>
      </c:doughnutChart>
      <c:spPr>
        <a:noFill/>
        <a:ln>
          <a:noFill/>
        </a:ln>
        <a:effectLst>
          <a:glow rad="127000">
            <a:schemeClr val="accent1">
              <a:alpha val="99000"/>
            </a:schemeClr>
          </a:glow>
        </a:effectLst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1200"/>
      </a:pPr>
      <a:endParaRPr lang="ko-KR"/>
    </a:p>
  </c:txPr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8497B0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rgbClr val="33628A"/>
              </a:solidFill>
            </c:spPr>
            <c:extLst>
              <c:ext xmlns:c16="http://schemas.microsoft.com/office/drawing/2014/chart" uri="{C3380CC4-5D6E-409C-BE32-E72D297353CC}">
                <c16:uniqueId val="{00000001-9567-4193-875A-3EC8FB35D853}"/>
              </c:ext>
            </c:extLst>
          </c:dPt>
          <c:dPt>
            <c:idx val="2"/>
            <c:invertIfNegative val="0"/>
            <c:bubble3D val="0"/>
            <c:spPr>
              <a:solidFill>
                <a:srgbClr val="ADB9CA"/>
              </a:solidFill>
            </c:spPr>
            <c:extLst>
              <c:ext xmlns:c16="http://schemas.microsoft.com/office/drawing/2014/chart" uri="{C3380CC4-5D6E-409C-BE32-E72D297353CC}">
                <c16:uniqueId val="{00000003-9567-4193-875A-3EC8FB35D853}"/>
              </c:ext>
            </c:extLst>
          </c:dPt>
          <c:dPt>
            <c:idx val="3"/>
            <c:invertIfNegative val="0"/>
            <c:bubble3D val="0"/>
            <c:spPr>
              <a:solidFill>
                <a:srgbClr val="D6DCE5"/>
              </a:solidFill>
            </c:spPr>
            <c:extLst>
              <c:ext xmlns:c16="http://schemas.microsoft.com/office/drawing/2014/chart" uri="{C3380CC4-5D6E-409C-BE32-E72D297353CC}">
                <c16:uniqueId val="{00000005-9567-4193-875A-3EC8FB35D853}"/>
              </c:ext>
            </c:extLst>
          </c:dPt>
          <c:dPt>
            <c:idx val="4"/>
            <c:invertIfNegative val="0"/>
            <c:bubble3D val="0"/>
            <c:spPr>
              <a:solidFill>
                <a:srgbClr val="D9D9D9"/>
              </a:solidFill>
            </c:spPr>
            <c:extLst>
              <c:ext xmlns:c16="http://schemas.microsoft.com/office/drawing/2014/chart" uri="{C3380CC4-5D6E-409C-BE32-E72D297353CC}">
                <c16:uniqueId val="{00000007-9567-4193-875A-3EC8FB35D853}"/>
              </c:ext>
            </c:extLst>
          </c:dPt>
          <c:cat>
            <c:strRef>
              <c:f>[경쟁사_색상교체.xlsx]Sheet1!$B$2:$B$6</c:f>
              <c:strCache>
                <c:ptCount val="5"/>
                <c:pt idx="0">
                  <c:v>다운로드 속도</c:v>
                </c:pt>
                <c:pt idx="1">
                  <c:v>경쟁사에서 더 많은 데이터 제공</c:v>
                </c:pt>
                <c:pt idx="2">
                  <c:v>고객센터불만</c:v>
                </c:pt>
                <c:pt idx="3">
                  <c:v>경쟁사에서 더 좋은 조건 제공</c:v>
                </c:pt>
                <c:pt idx="4">
                  <c:v>경쟁사에서 더 좋은 기기 보유</c:v>
                </c:pt>
              </c:strCache>
            </c:strRef>
          </c:cat>
          <c:val>
            <c:numRef>
              <c:f>[경쟁사_색상교체.xlsx]Sheet1!$C$2:$C$6</c:f>
              <c:numCache>
                <c:formatCode>General</c:formatCode>
                <c:ptCount val="5"/>
                <c:pt idx="0">
                  <c:v>24</c:v>
                </c:pt>
                <c:pt idx="1">
                  <c:v>21</c:v>
                </c:pt>
                <c:pt idx="2">
                  <c:v>19</c:v>
                </c:pt>
                <c:pt idx="3">
                  <c:v>18</c:v>
                </c:pt>
                <c:pt idx="4">
                  <c:v>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9567-4193-875A-3EC8FB35D8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60245686"/>
        <c:axId val="631999554"/>
      </c:barChart>
      <c:catAx>
        <c:axId val="16024568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800"/>
            </a:pPr>
            <a:endParaRPr lang="ko-KR"/>
          </a:p>
        </c:txPr>
        <c:crossAx val="631999554"/>
        <c:crosses val="autoZero"/>
        <c:auto val="1"/>
        <c:lblAlgn val="ctr"/>
        <c:lblOffset val="100"/>
        <c:tickMarkSkip val="1"/>
        <c:noMultiLvlLbl val="0"/>
      </c:catAx>
      <c:valAx>
        <c:axId val="631999554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crossAx val="160245686"/>
        <c:crosses val="autoZero"/>
        <c:crossBetween val="between"/>
      </c:valAx>
      <c:spPr>
        <a:noFill/>
        <a:ln w="9525" cap="flat" cmpd="sng" algn="ctr">
          <a:noFill/>
          <a:prstDash val="solid"/>
          <a:round/>
          <a:headEnd w="med" len="med"/>
          <a:tailEnd w="med" len="med"/>
        </a:ln>
      </c:spPr>
    </c:plotArea>
    <c:legend>
      <c:legendPos val="b"/>
      <c:overlay val="0"/>
      <c:txPr>
        <a:bodyPr/>
        <a:lstStyle/>
        <a:p>
          <a:pPr>
            <a:defRPr sz="800"/>
          </a:pPr>
          <a:endParaRPr lang="ko-KR"/>
        </a:p>
      </c:txPr>
    </c:legend>
    <c:plotVisOnly val="0"/>
    <c:dispBlanksAs val="gap"/>
    <c:showDLblsOverMax val="1"/>
  </c:chart>
  <c:spPr>
    <a:noFill/>
  </c:spPr>
  <c:txPr>
    <a:bodyPr rot="0" vert="horz" wrap="none" lIns="0" tIns="0" rIns="0" bIns="0" anchor="ctr" anchorCtr="1"/>
    <a:lstStyle/>
    <a:p>
      <a:pPr algn="l">
        <a:defRPr sz="1000" b="0" i="0" u="none">
          <a:latin typeface="맑은 고딕"/>
          <a:ea typeface="맑은 고딕"/>
          <a:cs typeface="맑은 고딕"/>
          <a:sym typeface="맑은 고딕"/>
        </a:defRPr>
      </a:pPr>
      <a:endParaRPr lang="ko-KR"/>
    </a:p>
  </c:txPr>
  <c:externalData r:id="rId1">
    <c:autoUpdate val="0"/>
  </c:externalData>
  <c:extLst>
    <c:ext uri="CC8EB2C9-7E31-499d-B8F2-F6CE61031016">
      <ho:hncChartStyle xmlns:ho="http://schemas.haansoft.com/office/8.0" layoutIndex="-1" colorIndex="0" styleIndex="0"/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spPr>
            <a:ln>
              <a:noFill/>
            </a:ln>
            <a:effectLst>
              <a:outerShdw dist="50800" dir="21540000" algn="ctr" rotWithShape="0">
                <a:srgbClr val="000000">
                  <a:alpha val="43137"/>
                </a:srgbClr>
              </a:outerShdw>
            </a:effectLst>
          </c:spPr>
          <c:dPt>
            <c:idx val="0"/>
            <c:bubble3D val="0"/>
            <c:spPr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>
                <a:outerShdw dist="50800" dir="21540000" algn="ctr" rotWithShape="0">
                  <a:srgbClr val="000000">
                    <a:alpha val="43137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71E5-49D6-9A8A-677EA8BE5A46}"/>
              </c:ext>
            </c:extLst>
          </c:dPt>
          <c:dPt>
            <c:idx val="1"/>
            <c:bubble3D val="0"/>
            <c:spPr>
              <a:solidFill>
                <a:srgbClr val="235884"/>
              </a:solidFill>
              <a:ln>
                <a:noFill/>
              </a:ln>
              <a:effectLst>
                <a:outerShdw dist="50800" dir="21540000" algn="ctr" rotWithShape="0">
                  <a:srgbClr val="000000">
                    <a:alpha val="43137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71E5-49D6-9A8A-677EA8BE5A46}"/>
              </c:ext>
            </c:extLst>
          </c:dPt>
          <c:dPt>
            <c:idx val="2"/>
            <c:bubble3D val="0"/>
            <c:spPr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dist="50800" dir="21540000" algn="ctr" rotWithShape="0">
                  <a:srgbClr val="000000">
                    <a:alpha val="43137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71E5-49D6-9A8A-677EA8BE5A46}"/>
              </c:ext>
            </c:extLst>
          </c:dPt>
          <c:dPt>
            <c:idx val="3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  <a:effectLst>
                <a:outerShdw dist="50800" dir="21540000" algn="ctr" rotWithShape="0">
                  <a:srgbClr val="000000">
                    <a:alpha val="43137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71E5-49D6-9A8A-677EA8BE5A46}"/>
              </c:ext>
            </c:extLst>
          </c:dPt>
          <c:dPt>
            <c:idx val="4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>
                <a:outerShdw dist="50800" dir="21540000" algn="ctr" rotWithShape="0">
                  <a:srgbClr val="000000">
                    <a:alpha val="43137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71E5-49D6-9A8A-677EA8BE5A4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2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Sheet1!$A$24:$A$28</c:f>
              <c:strCache>
                <c:ptCount val="5"/>
                <c:pt idx="0">
                  <c:v>Attitude</c:v>
                </c:pt>
                <c:pt idx="1">
                  <c:v>Competitor</c:v>
                </c:pt>
                <c:pt idx="2">
                  <c:v>Dissatisfaction</c:v>
                </c:pt>
                <c:pt idx="3">
                  <c:v>Other</c:v>
                </c:pt>
                <c:pt idx="4">
                  <c:v>Price</c:v>
                </c:pt>
              </c:strCache>
            </c:strRef>
          </c:cat>
          <c:val>
            <c:numRef>
              <c:f>Sheet1!$B$24:$B$28</c:f>
              <c:numCache>
                <c:formatCode>General</c:formatCode>
                <c:ptCount val="5"/>
                <c:pt idx="0">
                  <c:v>36</c:v>
                </c:pt>
                <c:pt idx="1">
                  <c:v>127</c:v>
                </c:pt>
                <c:pt idx="2">
                  <c:v>33</c:v>
                </c:pt>
                <c:pt idx="3">
                  <c:v>21</c:v>
                </c:pt>
                <c:pt idx="4">
                  <c:v>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71E5-49D6-9A8A-677EA8BE5A46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58"/>
      </c:doughnutChart>
      <c:spPr>
        <a:noFill/>
        <a:ln>
          <a:noFill/>
        </a:ln>
        <a:effectLst>
          <a:glow rad="127000">
            <a:schemeClr val="accent1">
              <a:alpha val="99000"/>
            </a:schemeClr>
          </a:glow>
        </a:effectLst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1200"/>
      </a:pPr>
      <a:endParaRPr lang="ko-KR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203864"/>
            </a:solidFill>
            <a:ln w="9525">
              <a:noFill/>
            </a:ln>
            <a:effectLst/>
          </c:spPr>
          <c:invertIfNegative val="0"/>
          <c:val>
            <c:numRef>
              <c:f>'[통합 문서 7_수정본.xlsx]Sheet1'!$D$11:$D$15</c:f>
              <c:numCache>
                <c:formatCode>General</c:formatCode>
                <c:ptCount val="5"/>
                <c:pt idx="0">
                  <c:v>0.97599999999999998</c:v>
                </c:pt>
                <c:pt idx="1">
                  <c:v>0.96599999999999997</c:v>
                </c:pt>
                <c:pt idx="2">
                  <c:v>0.97599999999999998</c:v>
                </c:pt>
                <c:pt idx="3">
                  <c:v>0.96799999999999997</c:v>
                </c:pt>
                <c:pt idx="4">
                  <c:v>0.56100000000000005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83-44F5-95D3-DAAA2AE2D82A}"/>
            </c:ext>
          </c:extLst>
        </c:ser>
        <c:ser>
          <c:idx val="1"/>
          <c:order val="1"/>
          <c:spPr>
            <a:solidFill>
              <a:srgbClr val="8497B0"/>
            </a:solidFill>
            <a:ln w="9525">
              <a:noFill/>
            </a:ln>
            <a:effectLst/>
          </c:spPr>
          <c:invertIfNegative val="0"/>
          <c:val>
            <c:numRef>
              <c:f>'[통합 문서 7_수정본.xlsx]Sheet1'!$E$11:$E$15</c:f>
              <c:numCache>
                <c:formatCode>General</c:formatCode>
                <c:ptCount val="5"/>
                <c:pt idx="0">
                  <c:v>1</c:v>
                </c:pt>
                <c:pt idx="1">
                  <c:v>1</c:v>
                </c:pt>
                <c:pt idx="2">
                  <c:v>0.98599999999999999</c:v>
                </c:pt>
                <c:pt idx="3">
                  <c:v>0.97599999999999998</c:v>
                </c:pt>
                <c:pt idx="4">
                  <c:v>0.52300000000000002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883-44F5-95D3-DAAA2AE2D82A}"/>
            </c:ext>
          </c:extLst>
        </c:ser>
        <c:ser>
          <c:idx val="2"/>
          <c:order val="2"/>
          <c:spPr>
            <a:solidFill>
              <a:srgbClr val="ADB9CA"/>
            </a:solidFill>
            <a:ln w="9525">
              <a:noFill/>
            </a:ln>
            <a:effectLst/>
          </c:spPr>
          <c:invertIfNegative val="0"/>
          <c:val>
            <c:numRef>
              <c:f>'[통합 문서 7_수정본.xlsx]Sheet1'!$F$11:$F$15</c:f>
              <c:numCache>
                <c:formatCode>General</c:formatCode>
                <c:ptCount val="5"/>
                <c:pt idx="0">
                  <c:v>0.95099999999999996</c:v>
                </c:pt>
                <c:pt idx="1">
                  <c:v>0.93200000000000005</c:v>
                </c:pt>
                <c:pt idx="2">
                  <c:v>0.95699999999999996</c:v>
                </c:pt>
                <c:pt idx="3">
                  <c:v>0.94299999999999995</c:v>
                </c:pt>
                <c:pt idx="4">
                  <c:v>0.17499999999999999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883-44F5-95D3-DAAA2AE2D82A}"/>
            </c:ext>
          </c:extLst>
        </c:ser>
        <c:ser>
          <c:idx val="3"/>
          <c:order val="3"/>
          <c:spPr>
            <a:solidFill>
              <a:srgbClr val="D9D9D9"/>
            </a:solidFill>
            <a:ln w="9525">
              <a:noFill/>
            </a:ln>
            <a:effectLst/>
          </c:spPr>
          <c:invertIfNegative val="0"/>
          <c:val>
            <c:numRef>
              <c:f>'[통합 문서 7_수정본.xlsx]Sheet1'!$G$11:$G$15</c:f>
              <c:numCache>
                <c:formatCode>General</c:formatCode>
                <c:ptCount val="5"/>
                <c:pt idx="0">
                  <c:v>0.97499999999999998</c:v>
                </c:pt>
                <c:pt idx="1">
                  <c:v>0.96499999999999997</c:v>
                </c:pt>
                <c:pt idx="2">
                  <c:v>0.97099999999999997</c:v>
                </c:pt>
                <c:pt idx="3">
                  <c:v>0.95899999999999996</c:v>
                </c:pt>
                <c:pt idx="4">
                  <c:v>0.26300000000000001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883-44F5-95D3-DAAA2AE2D8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77485448"/>
        <c:axId val="2016342456"/>
      </c:barChart>
      <c:catAx>
        <c:axId val="1677485448"/>
        <c:scaling>
          <c:orientation val="minMax"/>
        </c:scaling>
        <c:delete val="1"/>
        <c:axPos val="b"/>
        <c:majorTickMark val="none"/>
        <c:minorTickMark val="none"/>
        <c:tickLblPos val="nextTo"/>
        <c:crossAx val="2016342456"/>
        <c:crosses val="autoZero"/>
        <c:auto val="1"/>
        <c:lblAlgn val="ctr"/>
        <c:lblOffset val="100"/>
        <c:tickMarkSkip val="1"/>
        <c:noMultiLvlLbl val="0"/>
      </c:catAx>
      <c:valAx>
        <c:axId val="20163424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lstStyle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 lang="ko-KR"/>
          </a:p>
        </c:txPr>
        <c:crossAx val="16774854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lstStyle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 lang="ko-KR"/>
        </a:p>
      </c:txPr>
    </c:legend>
    <c:plotVisOnly val="0"/>
    <c:dispBlanksAs val="gap"/>
    <c:showDLblsOverMax val="1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 rot="0" vert="horz" wrap="none" lIns="0" tIns="0" rIns="0" bIns="0" anchor="ctr" anchorCtr="1"/>
    <a:lstStyle/>
    <a:p>
      <a:pPr algn="l">
        <a:defRPr b="0" i="0" u="none"/>
      </a:pPr>
      <a:endParaRPr lang="ko-KR"/>
    </a:p>
  </c:txPr>
  <c:externalData r:id="rId1">
    <c:autoUpdate val="0"/>
  </c:externalData>
  <c:extLst>
    <c:ext uri="CC8EB2C9-7E31-499d-B8F2-F6CE61031016">
      <ho:hncChartStyle xmlns:ho="http://schemas.haansoft.com/office/8.0" layoutIndex="-1" colorIndex="-1" styleIndex="-1"/>
    </c:ext>
  </c:extLst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rgbClr val="D9D9D9"/>
            </a:solidFill>
            <a:ln w="9525"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33628A"/>
              </a:solidFill>
            </c:spPr>
            <c:extLst>
              <c:ext xmlns:c16="http://schemas.microsoft.com/office/drawing/2014/chart" uri="{C3380CC4-5D6E-409C-BE32-E72D297353CC}">
                <c16:uniqueId val="{00000001-D613-4E94-AD0A-790679C9FC58}"/>
              </c:ext>
            </c:extLst>
          </c:dPt>
          <c:dPt>
            <c:idx val="1"/>
            <c:invertIfNegative val="0"/>
            <c:bubble3D val="0"/>
            <c:spPr>
              <a:solidFill>
                <a:srgbClr val="8497B0"/>
              </a:solidFill>
            </c:spPr>
            <c:extLst>
              <c:ext xmlns:c16="http://schemas.microsoft.com/office/drawing/2014/chart" uri="{C3380CC4-5D6E-409C-BE32-E72D297353CC}">
                <c16:uniqueId val="{00000003-D613-4E94-AD0A-790679C9FC58}"/>
              </c:ext>
            </c:extLst>
          </c:dPt>
          <c:dPt>
            <c:idx val="2"/>
            <c:invertIfNegative val="0"/>
            <c:bubble3D val="0"/>
            <c:spPr>
              <a:solidFill>
                <a:srgbClr val="ADB9CA"/>
              </a:solidFill>
            </c:spPr>
            <c:extLst>
              <c:ext xmlns:c16="http://schemas.microsoft.com/office/drawing/2014/chart" uri="{C3380CC4-5D6E-409C-BE32-E72D297353CC}">
                <c16:uniqueId val="{00000005-D613-4E94-AD0A-790679C9FC58}"/>
              </c:ext>
            </c:extLst>
          </c:dPt>
          <c:dPt>
            <c:idx val="3"/>
            <c:invertIfNegative val="0"/>
            <c:bubble3D val="0"/>
            <c:spPr>
              <a:solidFill>
                <a:srgbClr val="D6DCE5"/>
              </a:solidFill>
            </c:spPr>
            <c:extLst>
              <c:ext xmlns:c16="http://schemas.microsoft.com/office/drawing/2014/chart" uri="{C3380CC4-5D6E-409C-BE32-E72D297353CC}">
                <c16:uniqueId val="{00000007-D613-4E94-AD0A-790679C9FC58}"/>
              </c:ext>
            </c:extLst>
          </c:dPt>
          <c:cat>
            <c:strRef>
              <c:f>'[색상수정_통합 문서 8_수정본.xlsx]Sheet1'!$E$33:$E$39</c:f>
              <c:strCache>
                <c:ptCount val="7"/>
                <c:pt idx="0">
                  <c:v>Satis</c:v>
                </c:pt>
                <c:pt idx="1">
                  <c:v>ChurnScore</c:v>
                </c:pt>
                <c:pt idx="2">
                  <c:v>ChargeAmt_count</c:v>
                </c:pt>
                <c:pt idx="3">
                  <c:v>ChargeAmt_mean</c:v>
                </c:pt>
                <c:pt idx="4">
                  <c:v>CustomerLTV</c:v>
                </c:pt>
                <c:pt idx="5">
                  <c:v>Age</c:v>
                </c:pt>
                <c:pt idx="6">
                  <c:v>Service_cnt</c:v>
                </c:pt>
              </c:strCache>
            </c:strRef>
          </c:cat>
          <c:val>
            <c:numRef>
              <c:f>'[색상수정_통합 문서 8_수정본.xlsx]Sheet1'!$F$33:$F$39</c:f>
              <c:numCache>
                <c:formatCode>General</c:formatCode>
                <c:ptCount val="7"/>
                <c:pt idx="0">
                  <c:v>0.72499999999999998</c:v>
                </c:pt>
                <c:pt idx="1">
                  <c:v>0.153</c:v>
                </c:pt>
                <c:pt idx="2">
                  <c:v>8.5000000000000006E-2</c:v>
                </c:pt>
                <c:pt idx="3">
                  <c:v>1.4999999999999999E-2</c:v>
                </c:pt>
                <c:pt idx="4">
                  <c:v>8.0000000000000002E-3</c:v>
                </c:pt>
                <c:pt idx="5">
                  <c:v>7.000000000000001E-3</c:v>
                </c:pt>
                <c:pt idx="6">
                  <c:v>3.0000000000000001E-3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613-4E94-AD0A-790679C9FC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357164072"/>
        <c:axId val="997429832"/>
      </c:barChart>
      <c:catAx>
        <c:axId val="1357164072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vert="horz" wrap="none" lIns="0" tIns="0" rIns="0" bIns="0" anchor="ctr" anchorCtr="1"/>
          <a:lstStyle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 lang="ko-KR"/>
          </a:p>
        </c:txPr>
        <c:crossAx val="997429832"/>
        <c:crosses val="autoZero"/>
        <c:auto val="1"/>
        <c:lblAlgn val="ctr"/>
        <c:lblOffset val="100"/>
        <c:tickMarkSkip val="1"/>
        <c:noMultiLvlLbl val="0"/>
      </c:catAx>
      <c:valAx>
        <c:axId val="997429832"/>
        <c:scaling>
          <c:orientation val="minMax"/>
        </c:scaling>
        <c:delete val="0"/>
        <c:axPos val="t"/>
        <c:numFmt formatCode="General" sourceLinked="1"/>
        <c:majorTickMark val="none"/>
        <c:minorTickMark val="none"/>
        <c:tickLblPos val="nextTo"/>
        <c:spPr>
          <a:noFill/>
          <a:ln w="9525">
            <a:noFill/>
          </a:ln>
          <a:effectLst/>
        </c:spPr>
        <c:txPr>
          <a:bodyPr rot="0" vert="horz" wrap="none" lIns="0" tIns="0" rIns="0" bIns="0" anchor="ctr" anchorCtr="1"/>
          <a:lstStyle/>
          <a:p>
            <a:pPr algn="l">
              <a:defRPr sz="900" b="0" i="0" u="none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ea"/>
              </a:defRPr>
            </a:pPr>
            <a:endParaRPr lang="ko-KR"/>
          </a:p>
        </c:txPr>
        <c:crossAx val="13571640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 w="9525">
          <a:noFill/>
        </a:ln>
        <a:effectLst/>
      </c:spPr>
      <c:txPr>
        <a:bodyPr rot="0" vert="horz" wrap="none" lIns="0" tIns="0" rIns="0" bIns="0" anchor="ctr" anchorCtr="1"/>
        <a:lstStyle/>
        <a:p>
          <a:pPr algn="l">
            <a:defRPr sz="900" b="0" i="0" u="none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ea"/>
            </a:defRPr>
          </a:pPr>
          <a:endParaRPr lang="ko-KR"/>
        </a:p>
      </c:txPr>
    </c:legend>
    <c:plotVisOnly val="0"/>
    <c:dispBlanksAs val="gap"/>
    <c:showDLblsOverMax val="1"/>
  </c:chart>
  <c:spPr>
    <a:noFill/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 rot="0" vert="horz" wrap="none" lIns="0" tIns="0" rIns="0" bIns="0" anchor="ctr" anchorCtr="1"/>
    <a:lstStyle/>
    <a:p>
      <a:pPr algn="l">
        <a:defRPr b="0" i="0" u="none"/>
      </a:pPr>
      <a:endParaRPr lang="ko-KR"/>
    </a:p>
  </c:txPr>
  <c:externalData r:id="rId1">
    <c:autoUpdate val="0"/>
  </c:externalData>
  <c:extLst>
    <c:ext uri="CC8EB2C9-7E31-499d-B8F2-F6CE61031016">
      <ho:hncChartStyle xmlns:ho="http://schemas.haansoft.com/office/8.0" layoutIndex="-1" colorIndex="-1" styleIndex="-1"/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3000044216101587E-2"/>
          <c:y val="0.1088242003045658"/>
          <c:w val="0.95896513795880622"/>
          <c:h val="0.85858442608062124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Sheet1!$A$74</c:f>
              <c:strCache>
                <c:ptCount val="1"/>
                <c:pt idx="0">
                  <c:v>이탈고객</c:v>
                </c:pt>
              </c:strCache>
            </c:strRef>
          </c:tx>
          <c:spPr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75000"/>
                </a:srgbClr>
              </a:outerShdw>
            </a:effectLst>
          </c:spPr>
          <c:invertIfNegative val="0"/>
          <c:dPt>
            <c:idx val="0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50800" dist="50800" dir="5400000" algn="ctr" rotWithShape="0">
                  <a:srgbClr val="000000">
                    <a:alpha val="7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CE1F-43EF-A753-039F0992A56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Sheet1!$B$74</c:f>
              <c:numCache>
                <c:formatCode>General</c:formatCode>
                <c:ptCount val="1"/>
                <c:pt idx="0">
                  <c:v>1514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E1F-43EF-A753-039F0992A56D}"/>
            </c:ext>
          </c:extLst>
        </c:ser>
        <c:ser>
          <c:idx val="1"/>
          <c:order val="1"/>
          <c:tx>
            <c:strRef>
              <c:f>Sheet1!$A$75</c:f>
              <c:strCache>
                <c:ptCount val="1"/>
                <c:pt idx="0">
                  <c:v>잔류고객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75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Sheet1!$B$75</c:f>
              <c:numCache>
                <c:formatCode>General</c:formatCode>
                <c:ptCount val="1"/>
                <c:pt idx="0">
                  <c:v>640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E1F-43EF-A753-039F0992A56D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313"/>
        <c:overlap val="100"/>
        <c:axId val="703486592"/>
        <c:axId val="703487424"/>
      </c:barChart>
      <c:catAx>
        <c:axId val="703486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03487424"/>
        <c:crosses val="autoZero"/>
        <c:auto val="1"/>
        <c:lblAlgn val="ctr"/>
        <c:lblOffset val="100"/>
        <c:noMultiLvlLbl val="0"/>
      </c:catAx>
      <c:valAx>
        <c:axId val="703487424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703486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3000044216101587E-2"/>
          <c:y val="0.1088242003045658"/>
          <c:w val="0.95896513795880622"/>
          <c:h val="0.85858442608062124"/>
        </c:manualLayout>
      </c:layout>
      <c:barChart>
        <c:barDir val="col"/>
        <c:grouping val="percentStacked"/>
        <c:varyColors val="0"/>
        <c:ser>
          <c:idx val="0"/>
          <c:order val="0"/>
          <c:tx>
            <c:strRef>
              <c:f>Sheet1!$A$74</c:f>
              <c:strCache>
                <c:ptCount val="1"/>
                <c:pt idx="0">
                  <c:v>이탈고객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75000"/>
                </a:srgbClr>
              </a:outerShdw>
            </a:effectLst>
          </c:spPr>
          <c:invertIfNegative val="0"/>
          <c:dPt>
            <c:idx val="0"/>
            <c:invertIfNegative val="0"/>
            <c:bubble3D val="0"/>
            <c:spPr>
              <a:solidFill>
                <a:schemeClr val="tx2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50800" dist="50800" dir="5400000" algn="ctr" rotWithShape="0">
                  <a:srgbClr val="000000">
                    <a:alpha val="7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9065-417A-B4A6-060E35551C54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 altLang="ko-KR" sz="700"/>
                      <a:t>70.3%</a:t>
                    </a:r>
                    <a:endParaRPr lang="en-US" altLang="ko-KR" sz="700" dirty="0"/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4862569589042347"/>
                      <c:h val="0.16530570836826652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1-9065-417A-B4A6-060E35551C5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Sheet1!$B$74</c:f>
              <c:numCache>
                <c:formatCode>General</c:formatCode>
                <c:ptCount val="1"/>
                <c:pt idx="0">
                  <c:v>1514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065-417A-B4A6-060E35551C54}"/>
            </c:ext>
          </c:extLst>
        </c:ser>
        <c:ser>
          <c:idx val="1"/>
          <c:order val="1"/>
          <c:tx>
            <c:strRef>
              <c:f>Sheet1!$A$75</c:f>
              <c:strCache>
                <c:ptCount val="1"/>
                <c:pt idx="0">
                  <c:v>잔류고객</c:v>
                </c:pt>
              </c:strCache>
            </c:strRef>
          </c:tx>
          <c:spPr>
            <a:solidFill>
              <a:schemeClr val="bg2">
                <a:lumMod val="90000"/>
              </a:schemeClr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75000"/>
                </a:srgbClr>
              </a:outerShdw>
            </a:effectLst>
          </c:spPr>
          <c:invertIfNegative val="0"/>
          <c:dLbls>
            <c:dLbl>
              <c:idx val="0"/>
              <c:tx>
                <c:rich>
                  <a:bodyPr/>
                  <a:lstStyle/>
                  <a:p>
                    <a:r>
                      <a:rPr lang="en-US" altLang="ko-KR" sz="800" b="1" dirty="0">
                        <a:solidFill>
                          <a:srgbClr val="FF0000"/>
                        </a:solidFill>
                      </a:rPr>
                      <a:t>29.7%</a:t>
                    </a:r>
                  </a:p>
                </c:rich>
              </c:tx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4924305511628225"/>
                      <c:h val="0.16530570836826652"/>
                    </c:manualLayout>
                  </c15:layout>
                  <c15:showDataLabelsRange val="0"/>
                </c:ext>
                <c:ext xmlns:c16="http://schemas.microsoft.com/office/drawing/2014/chart" uri="{C3380CC4-5D6E-409C-BE32-E72D297353CC}">
                  <c16:uniqueId val="{00000004-9065-417A-B4A6-060E35551C5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Sheet1!$B$75</c:f>
              <c:numCache>
                <c:formatCode>General</c:formatCode>
                <c:ptCount val="1"/>
                <c:pt idx="0">
                  <c:v>640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065-417A-B4A6-060E35551C54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313"/>
        <c:overlap val="100"/>
        <c:axId val="703486592"/>
        <c:axId val="703487424"/>
      </c:barChart>
      <c:catAx>
        <c:axId val="703486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03487424"/>
        <c:crosses val="autoZero"/>
        <c:auto val="1"/>
        <c:lblAlgn val="ctr"/>
        <c:lblOffset val="100"/>
        <c:noMultiLvlLbl val="0"/>
      </c:catAx>
      <c:valAx>
        <c:axId val="703487424"/>
        <c:scaling>
          <c:orientation val="minMax"/>
        </c:scaling>
        <c:delete val="1"/>
        <c:axPos val="l"/>
        <c:numFmt formatCode="0%" sourceLinked="1"/>
        <c:majorTickMark val="none"/>
        <c:minorTickMark val="none"/>
        <c:tickLblPos val="nextTo"/>
        <c:crossAx val="703486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bg2">
                  <a:lumMod val="9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B9FE-4F53-89DA-F7D759B989D4}"/>
              </c:ext>
            </c:extLst>
          </c:dPt>
          <c:dPt>
            <c:idx val="1"/>
            <c:bubble3D val="0"/>
            <c:spPr>
              <a:solidFill>
                <a:schemeClr val="bg2">
                  <a:lumMod val="9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B9FE-4F53-89DA-F7D759B989D4}"/>
              </c:ext>
            </c:extLst>
          </c:dPt>
          <c:dPt>
            <c:idx val="2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B9FE-4F53-89DA-F7D759B989D4}"/>
              </c:ext>
            </c:extLst>
          </c:dPt>
          <c:dPt>
            <c:idx val="3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B9FE-4F53-89DA-F7D759B989D4}"/>
              </c:ext>
            </c:extLst>
          </c:dPt>
          <c:dPt>
            <c:idx val="4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B9FE-4F53-89DA-F7D759B989D4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B9FE-4F53-89DA-F7D759B989D4}"/>
              </c:ext>
            </c:extLst>
          </c:dPt>
          <c:dLbls>
            <c:dLbl>
              <c:idx val="0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700" b="1" i="0" u="none" strike="noStrike" kern="1200" spc="0" baseline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6DF97FEB-B697-45A3-8045-891B6642A901}" type="CATEGORYNAME">
                      <a:rPr lang="ko-KR" altLang="en-US" sz="900"/>
                      <a:pPr>
                        <a:defRPr sz="700">
                          <a:solidFill>
                            <a:srgbClr val="FF0000"/>
                          </a:solidFill>
                        </a:defRPr>
                      </a:pPr>
                      <a:t>[범주 이름]</a:t>
                    </a:fld>
                    <a:r>
                      <a:rPr lang="ko-KR" altLang="en-US" sz="900" baseline="0" dirty="0"/>
                      <a:t>
</a:t>
                    </a:r>
                    <a:fld id="{38F426A6-E52C-49D2-84CD-A6E4036486B5}" type="PERCENTAGE">
                      <a:rPr lang="en-US" altLang="ko-KR" sz="900" baseline="0"/>
                      <a:pPr>
                        <a:defRPr sz="700">
                          <a:solidFill>
                            <a:srgbClr val="FF0000"/>
                          </a:solidFill>
                        </a:defRPr>
                      </a:pPr>
                      <a:t>[백분율]</a:t>
                    </a:fld>
                    <a:endParaRPr lang="ko-KR" altLang="en-US" sz="900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700" b="1" i="0" u="none" strike="noStrike" kern="1200" spc="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B9FE-4F53-89DA-F7D759B989D4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700" b="1" i="0" u="none" strike="noStrike" kern="1200" spc="0" baseline="0">
                        <a:solidFill>
                          <a:srgbClr val="FF0000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387A1C82-CFCB-44DA-8E15-6237CF702C57}" type="CATEGORYNAME">
                      <a:rPr lang="ko-KR" altLang="en-US" sz="900"/>
                      <a:pPr>
                        <a:defRPr sz="700">
                          <a:solidFill>
                            <a:srgbClr val="FF0000"/>
                          </a:solidFill>
                        </a:defRPr>
                      </a:pPr>
                      <a:t>[범주 이름]</a:t>
                    </a:fld>
                    <a:r>
                      <a:rPr lang="ko-KR" altLang="en-US" sz="900" baseline="0" dirty="0"/>
                      <a:t>
</a:t>
                    </a:r>
                    <a:fld id="{3C4017DA-9FA5-4F03-95B4-3E7E2B5D4189}" type="PERCENTAGE">
                      <a:rPr lang="en-US" altLang="ko-KR" sz="900" baseline="0"/>
                      <a:pPr>
                        <a:defRPr sz="700">
                          <a:solidFill>
                            <a:srgbClr val="FF0000"/>
                          </a:solidFill>
                        </a:defRPr>
                      </a:pPr>
                      <a:t>[백분율]</a:t>
                    </a:fld>
                    <a:endParaRPr lang="ko-KR" altLang="en-US" sz="900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700" b="1" i="0" u="none" strike="noStrike" kern="1200" spc="0" baseline="0">
                      <a:solidFill>
                        <a:srgbClr val="FF0000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B9FE-4F53-89DA-F7D759B989D4}"/>
                </c:ext>
              </c:extLst>
            </c:dLbl>
            <c:dLbl>
              <c:idx val="2"/>
              <c:layout>
                <c:manualLayout>
                  <c:x val="-0.12519319938176202"/>
                  <c:y val="-1.21334671836288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700" b="1" i="0" u="none" strike="noStrike" kern="1200" spc="0" baseline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A20F4107-3999-4DB9-BBA6-A7A677440459}" type="CATEGORYNAME">
                      <a:rPr lang="ko-KR" altLang="en-US" sz="700">
                        <a:solidFill>
                          <a:schemeClr val="tx1"/>
                        </a:solidFill>
                      </a:rPr>
                      <a:pPr>
                        <a:defRPr sz="700">
                          <a:solidFill>
                            <a:schemeClr val="tx1"/>
                          </a:solidFill>
                        </a:defRPr>
                      </a:pPr>
                      <a:t>[범주 이름]</a:t>
                    </a:fld>
                    <a:r>
                      <a:rPr lang="ko-KR" altLang="en-US" sz="700" baseline="0">
                        <a:solidFill>
                          <a:schemeClr val="tx1"/>
                        </a:solidFill>
                      </a:rPr>
                      <a:t>
</a:t>
                    </a:r>
                    <a:fld id="{8E8AC426-6F68-4794-8559-DEB24D5A9565}" type="PERCENTAGE">
                      <a:rPr lang="en-US" altLang="ko-KR" sz="700" baseline="0">
                        <a:solidFill>
                          <a:schemeClr val="tx1"/>
                        </a:solidFill>
                      </a:rPr>
                      <a:pPr>
                        <a:defRPr sz="700">
                          <a:solidFill>
                            <a:schemeClr val="tx1"/>
                          </a:solidFill>
                        </a:defRPr>
                      </a:pPr>
                      <a:t>[백분율]</a:t>
                    </a:fld>
                    <a:endParaRPr lang="ko-KR" altLang="en-US" sz="700" baseline="0">
                      <a:solidFill>
                        <a:schemeClr val="tx1"/>
                      </a:solidFill>
                    </a:endParaRPr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700" b="1" i="0" u="none" strike="noStrike" kern="1200" spc="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B9FE-4F53-89DA-F7D759B989D4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700" b="1" i="0" u="none" strike="noStrike" kern="1200" spc="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7-B9FE-4F53-89DA-F7D759B989D4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700" b="1" i="0" u="none" strike="noStrike" kern="1200" spc="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9-B9FE-4F53-89DA-F7D759B989D4}"/>
                </c:ext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700" b="1" i="0" u="none" strike="noStrike" kern="1200" spc="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ko-KR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B-B9FE-4F53-89DA-F7D759B989D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700" b="1" i="0" u="none" strike="noStrike" kern="1200" spc="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Sheet1!$C$2:$C$7</c:f>
              <c:strCache>
                <c:ptCount val="5"/>
                <c:pt idx="0">
                  <c:v>다운로드 속도</c:v>
                </c:pt>
                <c:pt idx="1">
                  <c:v>경쟁사에서 더 많은 데이터 제공</c:v>
                </c:pt>
                <c:pt idx="2">
                  <c:v>고객센터 불만</c:v>
                </c:pt>
                <c:pt idx="3">
                  <c:v>경쟁사에서 더 좋은 조건 제공</c:v>
                </c:pt>
                <c:pt idx="4">
                  <c:v>경쟁사에서 더 좋은 기기 보유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  <c:pt idx="0">
                  <c:v>30</c:v>
                </c:pt>
                <c:pt idx="1">
                  <c:v>26</c:v>
                </c:pt>
                <c:pt idx="2">
                  <c:v>24</c:v>
                </c:pt>
                <c:pt idx="3">
                  <c:v>23</c:v>
                </c:pt>
                <c:pt idx="4">
                  <c:v>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B9FE-4F53-89DA-F7D759B989D4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vert="horz" wrap="none" lIns="0" tIns="0" rIns="0" bIns="0" anchor="ctr" anchorCtr="1"/>
          <a:lstStyle/>
          <a:p>
            <a:pPr algn="l">
              <a:defRPr sz="1050" b="1" i="0" u="none">
                <a:solidFill>
                  <a:sysClr val="windowText" lastClr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lang="ko-KR" altLang="en-US" sz="1050" b="1" i="0" u="none" dirty="0">
                <a:solidFill>
                  <a:sysClr val="windowText" lastClr="000000"/>
                </a:solidFill>
                <a:latin typeface="맑은 고딕"/>
                <a:ea typeface="맑은 고딕"/>
                <a:cs typeface="맑은 고딕"/>
                <a:sym typeface="맑은 고딕"/>
              </a:rPr>
              <a:t>가입기간 </a:t>
            </a:r>
            <a:r>
              <a:rPr lang="en-US" altLang="ko-KR" sz="1050" b="1" i="0" u="none" dirty="0">
                <a:solidFill>
                  <a:sysClr val="windowText" lastClr="000000"/>
                </a:solidFill>
                <a:latin typeface="맑은 고딕"/>
                <a:ea typeface="맑은 고딕"/>
                <a:cs typeface="맑은 고딕"/>
                <a:sym typeface="맑은 고딕"/>
              </a:rPr>
              <a:t>24</a:t>
            </a:r>
            <a:r>
              <a:rPr lang="ko-KR" altLang="en-US" sz="1050" b="1" i="0" u="none" dirty="0">
                <a:solidFill>
                  <a:sysClr val="windowText" lastClr="000000"/>
                </a:solidFill>
                <a:latin typeface="맑은 고딕"/>
                <a:ea typeface="맑은 고딕"/>
                <a:cs typeface="맑은 고딕"/>
                <a:sym typeface="맑은 고딕"/>
              </a:rPr>
              <a:t>개월 이내</a:t>
            </a:r>
            <a:endParaRPr lang="ko-KR" altLang="en-US" sz="1050" b="1" dirty="0"/>
          </a:p>
        </c:rich>
      </c:tx>
      <c:overlay val="0"/>
    </c:title>
    <c:autoTitleDeleted val="0"/>
    <c:plotArea>
      <c:layout/>
      <c:pieChart>
        <c:varyColors val="1"/>
        <c:ser>
          <c:idx val="0"/>
          <c:order val="0"/>
          <c:explosion val="14"/>
          <c:dPt>
            <c:idx val="0"/>
            <c:bubble3D val="0"/>
            <c:explosion val="0"/>
            <c:spPr>
              <a:solidFill>
                <a:srgbClr val="235884"/>
              </a:solidFill>
            </c:spPr>
            <c:extLst>
              <c:ext xmlns:c16="http://schemas.microsoft.com/office/drawing/2014/chart" uri="{C3380CC4-5D6E-409C-BE32-E72D297353CC}">
                <c16:uniqueId val="{00000001-4267-4E46-9B4F-F2CF4AA8057B}"/>
              </c:ext>
            </c:extLst>
          </c:dPt>
          <c:dPt>
            <c:idx val="1"/>
            <c:bubble3D val="0"/>
            <c:spPr>
              <a:solidFill>
                <a:srgbClr val="D6DCE5"/>
              </a:solidFill>
            </c:spPr>
            <c:extLst>
              <c:ext xmlns:c16="http://schemas.microsoft.com/office/drawing/2014/chart" uri="{C3380CC4-5D6E-409C-BE32-E72D297353CC}">
                <c16:uniqueId val="{00000003-4267-4E46-9B4F-F2CF4AA8057B}"/>
              </c:ext>
            </c:extLst>
          </c:dPt>
          <c:cat>
            <c:strRef>
              <c:f>'[엑셀 그래프 저장.xlsx]Sheet1'!$D$27:$D$28</c:f>
              <c:strCache>
                <c:ptCount val="2"/>
                <c:pt idx="0">
                  <c:v>이탈률</c:v>
                </c:pt>
                <c:pt idx="1">
                  <c:v>전체</c:v>
                </c:pt>
              </c:strCache>
            </c:strRef>
          </c:cat>
          <c:val>
            <c:numRef>
              <c:f>'[엑셀 그래프 저장.xlsx]Sheet1'!$E$27:$E$28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267-4E46-9B4F-F2CF4AA8057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 w="9525" cap="flat" cmpd="sng" algn="ctr">
          <a:noFill/>
          <a:prstDash val="solid"/>
          <a:round/>
          <a:headEnd w="med" len="med"/>
          <a:tailEnd w="med" len="med"/>
        </a:ln>
      </c:spPr>
    </c:plotArea>
    <c:legend>
      <c:legendPos val="b"/>
      <c:overlay val="0"/>
    </c:legend>
    <c:plotVisOnly val="0"/>
    <c:dispBlanksAs val="gap"/>
    <c:showDLblsOverMax val="1"/>
  </c:chart>
  <c:spPr>
    <a:noFill/>
  </c:spPr>
  <c:txPr>
    <a:bodyPr rot="0" vert="horz" wrap="none" lIns="0" tIns="0" rIns="0" bIns="0" anchor="ctr" anchorCtr="1"/>
    <a:lstStyle/>
    <a:p>
      <a:pPr algn="l">
        <a:defRPr sz="1000" b="0" i="0" u="none">
          <a:latin typeface="맑은 고딕"/>
          <a:ea typeface="맑은 고딕"/>
          <a:cs typeface="맑은 고딕"/>
          <a:sym typeface="맑은 고딕"/>
        </a:defRPr>
      </a:pPr>
      <a:endParaRPr lang="ko-KR"/>
    </a:p>
  </c:txPr>
  <c:externalData r:id="rId1">
    <c:autoUpdate val="0"/>
  </c:externalData>
  <c:extLst>
    <c:ext uri="CC8EB2C9-7E31-499d-B8F2-F6CE61031016">
      <ho:hncChartStyle xmlns:ho="http://schemas.haansoft.com/office/8.0" layoutIndex="-1" colorIndex="0" styleIndex="0"/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vert="horz" wrap="none" lIns="0" tIns="0" rIns="0" bIns="0" anchor="ctr" anchorCtr="1"/>
          <a:lstStyle/>
          <a:p>
            <a:pPr algn="l">
              <a:defRPr sz="1050" b="1" i="0" u="none">
                <a:solidFill>
                  <a:sysClr val="windowText" lastClr="000000"/>
                </a:solidFill>
                <a:latin typeface="Calibri"/>
                <a:ea typeface="맑은 고딕"/>
                <a:cs typeface="맑은 고딕"/>
                <a:sym typeface="맑은 고딕"/>
              </a:defRPr>
            </a:pPr>
            <a:r>
              <a:rPr lang="ko-KR" altLang="en-US" sz="1050" b="1" i="0" u="none" dirty="0">
                <a:solidFill>
                  <a:sysClr val="windowText" lastClr="000000"/>
                </a:solidFill>
                <a:latin typeface="Calibri"/>
                <a:ea typeface="맑은 고딕"/>
                <a:sym typeface="맑은 고딕"/>
              </a:rPr>
              <a:t>이탈 고객 비율</a:t>
            </a:r>
            <a:endParaRPr lang="ko-KR" altLang="en-US" sz="1050" b="1" dirty="0"/>
          </a:p>
        </c:rich>
      </c:tx>
      <c:overlay val="0"/>
    </c:title>
    <c:autoTitleDeleted val="0"/>
    <c:plotArea>
      <c:layout/>
      <c:pieChart>
        <c:varyColors val="1"/>
        <c:ser>
          <c:idx val="0"/>
          <c:order val="0"/>
          <c:spPr>
            <a:solidFill>
              <a:srgbClr val="203864"/>
            </a:solidFill>
          </c:spPr>
          <c:explosion val="10"/>
          <c:dPt>
            <c:idx val="0"/>
            <c:bubble3D val="0"/>
            <c:spPr>
              <a:solidFill>
                <a:srgbClr val="235884"/>
              </a:solidFill>
            </c:spPr>
            <c:extLst>
              <c:ext xmlns:c16="http://schemas.microsoft.com/office/drawing/2014/chart" uri="{C3380CC4-5D6E-409C-BE32-E72D297353CC}">
                <c16:uniqueId val="{00000002-317F-449E-A0D0-A8C54C33175C}"/>
              </c:ext>
            </c:extLst>
          </c:dPt>
          <c:dPt>
            <c:idx val="1"/>
            <c:bubble3D val="0"/>
            <c:spPr>
              <a:solidFill>
                <a:srgbClr val="D6DCE5"/>
              </a:solidFill>
            </c:spPr>
            <c:extLst>
              <c:ext xmlns:c16="http://schemas.microsoft.com/office/drawing/2014/chart" uri="{C3380CC4-5D6E-409C-BE32-E72D297353CC}">
                <c16:uniqueId val="{00000001-2394-4E8C-A085-23A9F1CD1E76}"/>
              </c:ext>
            </c:extLst>
          </c:dPt>
          <c:cat>
            <c:strRef>
              <c:f>'[혜지가원하는 데이터_수정본.xlsx]Sheet1'!$L$10:$L$11</c:f>
              <c:strCache>
                <c:ptCount val="2"/>
                <c:pt idx="0">
                  <c:v>이탈자수</c:v>
                </c:pt>
                <c:pt idx="1">
                  <c:v>남은수</c:v>
                </c:pt>
              </c:strCache>
            </c:strRef>
          </c:cat>
          <c:val>
            <c:numRef>
              <c:f>'[혜지가원하는 데이터_수정본.xlsx]Sheet1'!$M$10:$M$11</c:f>
              <c:numCache>
                <c:formatCode>General</c:formatCode>
                <c:ptCount val="2"/>
                <c:pt idx="0">
                  <c:v>1702</c:v>
                </c:pt>
                <c:pt idx="1">
                  <c:v>5161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394-4E8C-A085-23A9F1CD1E7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 w="9525" cap="flat" cmpd="sng" algn="ctr">
          <a:noFill/>
          <a:prstDash val="solid"/>
          <a:round/>
          <a:headEnd w="med" len="med"/>
          <a:tailEnd w="med" len="med"/>
        </a:ln>
      </c:spPr>
    </c:plotArea>
    <c:legend>
      <c:legendPos val="b"/>
      <c:overlay val="0"/>
    </c:legend>
    <c:plotVisOnly val="0"/>
    <c:dispBlanksAs val="gap"/>
    <c:showDLblsOverMax val="1"/>
  </c:chart>
  <c:txPr>
    <a:bodyPr rot="0" vert="horz" wrap="none" lIns="0" tIns="0" rIns="0" bIns="0" anchor="ctr" anchorCtr="1"/>
    <a:lstStyle/>
    <a:p>
      <a:pPr algn="l">
        <a:defRPr sz="1000" b="0" i="0" u="none">
          <a:latin typeface="Calibri"/>
          <a:ea typeface="맑은 고딕"/>
          <a:cs typeface="맑은 고딕"/>
          <a:sym typeface="맑은 고딕"/>
        </a:defRPr>
      </a:pPr>
      <a:endParaRPr lang="ko-KR"/>
    </a:p>
  </c:txPr>
  <c:externalData r:id="rId1">
    <c:autoUpdate val="0"/>
  </c:externalData>
  <c:extLst>
    <c:ext uri="CC8EB2C9-7E31-499d-B8F2-F6CE61031016">
      <ho:hncChartStyle xmlns:ho="http://schemas.haansoft.com/office/8.0" layoutIndex="-1" colorIndex="0" styleIndex="0"/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vert="horz" wrap="none" lIns="0" tIns="0" rIns="0" bIns="0" anchor="ctr" anchorCtr="1"/>
          <a:lstStyle/>
          <a:p>
            <a:pPr algn="l">
              <a:defRPr sz="1000" b="1" i="0" u="none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defRPr>
            </a:pPr>
            <a:r>
              <a:rPr lang="ko-KR" altLang="en-US" sz="1000" b="1" i="0" u="none" dirty="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rPr>
              <a:t>전체 고객 중 </a:t>
            </a:r>
            <a:r>
              <a:rPr lang="en-US" altLang="ko-KR" sz="1000" b="1" i="0" u="none" dirty="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rPr>
              <a:t>60</a:t>
            </a:r>
            <a:r>
              <a:rPr lang="ko-KR" altLang="en-US" sz="1000" b="1" i="0" u="none" dirty="0">
                <a:solidFill>
                  <a:srgbClr val="000000"/>
                </a:solidFill>
                <a:latin typeface="맑은 고딕"/>
                <a:ea typeface="맑은 고딕"/>
                <a:cs typeface="맑은 고딕"/>
                <a:sym typeface="맑은 고딕"/>
              </a:rPr>
              <a:t>대 이상 비율</a:t>
            </a:r>
            <a:endParaRPr lang="ko-KR" altLang="en-US" sz="1000" b="1" dirty="0"/>
          </a:p>
        </c:rich>
      </c:tx>
      <c:layout>
        <c:manualLayout>
          <c:xMode val="edge"/>
          <c:yMode val="edge"/>
          <c:x val="0.25695266575834941"/>
          <c:y val="3.3573591594441586E-2"/>
        </c:manualLayout>
      </c:layout>
      <c:overlay val="0"/>
    </c:title>
    <c:autoTitleDeleted val="0"/>
    <c:plotArea>
      <c:layout>
        <c:manualLayout>
          <c:layoutTarget val="inner"/>
          <c:xMode val="edge"/>
          <c:yMode val="edge"/>
          <c:x val="0.33134973049163818"/>
          <c:y val="0.15480110049247742"/>
          <c:w val="0.41711533069610596"/>
          <c:h val="0.69039779901504517"/>
        </c:manualLayout>
      </c:layout>
      <c:pieChart>
        <c:varyColors val="1"/>
        <c:ser>
          <c:idx val="0"/>
          <c:order val="0"/>
          <c:spPr>
            <a:solidFill>
              <a:srgbClr val="000000"/>
            </a:solidFill>
          </c:spPr>
          <c:explosion val="13"/>
          <c:dPt>
            <c:idx val="0"/>
            <c:bubble3D val="0"/>
            <c:spPr>
              <a:solidFill>
                <a:srgbClr val="D6DCE5"/>
              </a:solidFill>
            </c:spPr>
            <c:extLst>
              <c:ext xmlns:c16="http://schemas.microsoft.com/office/drawing/2014/chart" uri="{C3380CC4-5D6E-409C-BE32-E72D297353CC}">
                <c16:uniqueId val="{00000001-F0A7-40BA-AB74-F5CC5248208B}"/>
              </c:ext>
            </c:extLst>
          </c:dPt>
          <c:dPt>
            <c:idx val="1"/>
            <c:bubble3D val="0"/>
            <c:spPr>
              <a:solidFill>
                <a:srgbClr val="235884"/>
              </a:solidFill>
            </c:spPr>
            <c:extLst>
              <c:ext xmlns:c16="http://schemas.microsoft.com/office/drawing/2014/chart" uri="{C3380CC4-5D6E-409C-BE32-E72D297353CC}">
                <c16:uniqueId val="{00000003-F0A7-40BA-AB74-F5CC5248208B}"/>
              </c:ext>
            </c:extLst>
          </c:dPt>
          <c:cat>
            <c:strRef>
              <c:f>Sheet1!$C$7:$C$8</c:f>
              <c:strCache>
                <c:ptCount val="2"/>
                <c:pt idx="0">
                  <c:v>전체</c:v>
                </c:pt>
                <c:pt idx="1">
                  <c:v>60대 이상</c:v>
                </c:pt>
              </c:strCache>
            </c:strRef>
          </c:cat>
          <c:val>
            <c:numRef>
              <c:f>Sheet1!$D$7:$D$8</c:f>
              <c:numCache>
                <c:formatCode>General</c:formatCode>
                <c:ptCount val="2"/>
                <c:pt idx="0">
                  <c:v>83</c:v>
                </c:pt>
                <c:pt idx="1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0A7-40BA-AB74-F5CC524820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</c:plotArea>
    <c:legend>
      <c:legendPos val="b"/>
      <c:overlay val="0"/>
    </c:legend>
    <c:plotVisOnly val="0"/>
    <c:dispBlanksAs val="gap"/>
    <c:showDLblsOverMax val="1"/>
  </c:chart>
  <c:spPr>
    <a:noFill/>
    <a:ln>
      <a:noFill/>
    </a:ln>
  </c:spPr>
  <c:txPr>
    <a:bodyPr rot="0" vert="horz" wrap="none" lIns="0" tIns="0" rIns="0" bIns="0" anchor="ctr" anchorCtr="1"/>
    <a:lstStyle/>
    <a:p>
      <a:pPr algn="l">
        <a:defRPr sz="1000" b="0" i="0" u="none">
          <a:latin typeface="맑은 고딕"/>
          <a:ea typeface="맑은 고딕"/>
          <a:cs typeface="맑은 고딕"/>
          <a:sym typeface="맑은 고딕"/>
        </a:defRPr>
      </a:pPr>
      <a:endParaRPr lang="ko-KR"/>
    </a:p>
  </c:txPr>
  <c:externalData r:id="rId1">
    <c:autoUpdate val="0"/>
  </c:externalData>
  <c:extLst>
    <c:ext uri="CC8EB2C9-7E31-499d-B8F2-F6CE61031016">
      <ho:hncChartStyle xmlns:ho="http://schemas.haansoft.com/office/8.0" layoutIndex="-1" colorIndex="0" styleIndex="0"/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vert="horz" wrap="none" lIns="0" tIns="0" rIns="0" bIns="0" anchor="ctr" anchorCtr="1"/>
          <a:lstStyle/>
          <a:p>
            <a:pPr algn="l">
              <a:defRPr lang="en-US" altLang="ko-KR" sz="1100" b="1" dirty="0">
                <a:sym typeface="맑은 고딕"/>
              </a:defRPr>
            </a:pPr>
            <a:r>
              <a:rPr lang="en-US" altLang="ko-KR" sz="1100" b="1" dirty="0">
                <a:sym typeface="맑은 고딕"/>
              </a:rPr>
              <a:t>60대 이상의 이탈률</a:t>
            </a:r>
          </a:p>
        </c:rich>
      </c:tx>
      <c:layout>
        <c:manualLayout>
          <c:xMode val="edge"/>
          <c:yMode val="edge"/>
          <c:x val="0.32579965431888025"/>
          <c:y val="7.8814236705837967E-2"/>
        </c:manualLayout>
      </c:layout>
      <c:overlay val="0"/>
    </c:title>
    <c:autoTitleDeleted val="0"/>
    <c:plotArea>
      <c:layout/>
      <c:pieChart>
        <c:varyColors val="1"/>
        <c:ser>
          <c:idx val="0"/>
          <c:order val="0"/>
          <c:spPr>
            <a:solidFill>
              <a:srgbClr val="203864"/>
            </a:solidFill>
          </c:spPr>
          <c:explosion val="8"/>
          <c:dPt>
            <c:idx val="0"/>
            <c:bubble3D val="0"/>
            <c:spPr>
              <a:solidFill>
                <a:srgbClr val="D6DCE5"/>
              </a:solidFill>
            </c:spPr>
            <c:extLst>
              <c:ext xmlns:c16="http://schemas.microsoft.com/office/drawing/2014/chart" uri="{C3380CC4-5D6E-409C-BE32-E72D297353CC}">
                <c16:uniqueId val="{00000001-C60E-497B-B687-AD76F5B033E5}"/>
              </c:ext>
            </c:extLst>
          </c:dPt>
          <c:dPt>
            <c:idx val="1"/>
            <c:bubble3D val="0"/>
            <c:spPr>
              <a:solidFill>
                <a:srgbClr val="235884"/>
              </a:solidFill>
            </c:spPr>
            <c:extLst>
              <c:ext xmlns:c16="http://schemas.microsoft.com/office/drawing/2014/chart" uri="{C3380CC4-5D6E-409C-BE32-E72D297353CC}">
                <c16:uniqueId val="{00000003-C60E-497B-B687-AD76F5B033E5}"/>
              </c:ext>
            </c:extLst>
          </c:dPt>
          <c:cat>
            <c:strRef>
              <c:f>Sheet1!$C$5:$C$6</c:f>
              <c:strCache>
                <c:ptCount val="2"/>
                <c:pt idx="0">
                  <c:v>전체</c:v>
                </c:pt>
                <c:pt idx="1">
                  <c:v>60대 이상</c:v>
                </c:pt>
              </c:strCache>
            </c:strRef>
          </c:cat>
          <c:val>
            <c:numRef>
              <c:f>Sheet1!$D$5:$D$6</c:f>
              <c:numCache>
                <c:formatCode>General</c:formatCode>
                <c:ptCount val="2"/>
                <c:pt idx="0">
                  <c:v>66</c:v>
                </c:pt>
                <c:pt idx="1">
                  <c:v>34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60E-497B-B687-AD76F5B033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 w="9525" cap="flat" cmpd="sng" algn="ctr">
          <a:noFill/>
          <a:prstDash val="solid"/>
          <a:round/>
          <a:headEnd w="med" len="med"/>
          <a:tailEnd w="med" len="med"/>
        </a:ln>
      </c:spPr>
    </c:plotArea>
    <c:legend>
      <c:legendPos val="b"/>
      <c:overlay val="0"/>
    </c:legend>
    <c:plotVisOnly val="0"/>
    <c:dispBlanksAs val="gap"/>
    <c:showDLblsOverMax val="1"/>
  </c:chart>
  <c:spPr>
    <a:noFill/>
    <a:ln>
      <a:noFill/>
    </a:ln>
  </c:spPr>
  <c:txPr>
    <a:bodyPr rot="0" vert="horz" wrap="none" lIns="0" tIns="0" rIns="0" bIns="0" anchor="ctr" anchorCtr="1"/>
    <a:lstStyle/>
    <a:p>
      <a:pPr algn="l">
        <a:defRPr sz="1000" b="0" i="0" u="none">
          <a:latin typeface="맑은 고딕"/>
          <a:ea typeface="맑은 고딕"/>
          <a:cs typeface="맑은 고딕"/>
          <a:sym typeface="맑은 고딕"/>
        </a:defRPr>
      </a:pPr>
      <a:endParaRPr lang="ko-KR"/>
    </a:p>
  </c:txPr>
  <c:externalData r:id="rId1">
    <c:autoUpdate val="0"/>
  </c:externalData>
  <c:extLst>
    <c:ext uri="CC8EB2C9-7E31-499d-B8F2-F6CE61031016">
      <ho:hncChartStyle xmlns:ho="http://schemas.haansoft.com/office/8.0" layoutIndex="-1" colorIndex="0" styleIndex="0"/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cs:styleClr val="auto"/>
    </cs:fontRef>
    <cs:defRPr sz="100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cs:styleClr val="auto"/>
    </cs:fontRef>
    <cs:defRPr sz="100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00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/>
    </cs:fontRef>
    <cs:defRPr sz="900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18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jpg>
</file>

<file path=ppt/media/image11.png>
</file>

<file path=ppt/media/image12.jpeg>
</file>

<file path=ppt/media/image13.jpeg>
</file>

<file path=ppt/media/image14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7D053-A48F-4E8E-AFD1-25C6CDB20BDE}" type="datetimeFigureOut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F4A311-F401-40B4-8F50-4658E115196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20270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493F21-D60F-30FD-E7D6-14282C857B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C402063-5E2A-E7D3-AEBC-A7F3ACA3EC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90213BE-9F21-AD72-B5BC-9BFCE8557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A10D07-5833-4BB9-BA74-0579987CEFC8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57B1A2-E734-642E-6E2F-9B6BFA50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A59648-F335-4492-663D-C98D3F565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br>
              <a:rPr lang="en-US" altLang="ko-KR" dirty="0"/>
            </a:b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9559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1467AD-07E4-8D4C-52E8-50F87E07B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CA25B50-4007-FA3D-AED3-1F683D91C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A54FE3-1068-BD6B-7799-1B816C328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D13D9-B693-4A4E-BA90-13F9F2C93AE4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72DF88F-50E8-3783-1517-F7636B31B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DA21E0-80DB-C9AE-85E2-9557F84D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C5DD5-EDE1-4E11-9806-5915025B48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0441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0273DD1-7DEF-FB40-AED0-F04F8B9588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47AAFE9-8439-F435-7D84-7BCDA9647D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5089298-222E-25A5-2837-FD6A1783D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B510A-072E-4EA8-BF0A-F178CC0D2DB0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9ED21F-08EB-1625-47A8-EF703F03E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886E14-4A02-1BC6-5E9C-47D88D42A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C5DD5-EDE1-4E11-9806-5915025B48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8676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81A145-960B-8FAD-734D-4C7BC85A2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464ACB1-7086-8B77-3CB5-7EA755136D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E5E46D-8EB7-77B9-A5D8-2BABFA743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A543D7-E00F-416A-B987-23D15227A8B4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90BF7A-39FD-7999-8ED9-367DD78B8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9FBF79-064A-A399-BD3D-E900CEB15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C5DD5-EDE1-4E11-9806-5915025B48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530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43DBE9-F09E-7F0B-C497-224C0757A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1D57BA-271E-55A9-0129-35C3E47490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3F3C64-C608-9C41-2559-303319A1E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079B-7ED0-4FFF-B45B-4B69359946B6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24B48E-72E1-2A80-002B-60A61AB06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2EEF70-B72B-B6CC-C2D8-B49F74445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C5DD5-EDE1-4E11-9806-5915025B48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4952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2234C7-7AF9-E818-96E5-2E38364B2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EF7B07C-C17C-641B-D4F7-A2641DF25E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CA018C5-9D2D-27E0-42DA-42EBE5D58B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3015666-E9EF-7148-F6F0-2DB388A1D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4E886-260D-4C93-999B-662DB155931F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A4538C-D6DD-C76A-3733-77C97ECE1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B753594-8814-1F93-3C9A-F293F2A7D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C5DD5-EDE1-4E11-9806-5915025B48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7115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0B49BF-00F5-CDF4-68CD-A9498863E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84B4A0-6A97-5EAD-93AC-EC8268341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1BD44B-EDFD-89EC-9DC6-81B93F943B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F543970-35C4-9ED2-1F23-7E5000A31B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71430EF-E9FF-2531-BE24-380DAED375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5EF4C21-8AAB-7520-4332-FC74199CE0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A5ABA8-B54E-4B82-8A50-4963255CBA9F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CB332FE-5CD7-8D86-1870-124D76E5B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7BF0CD4-8B7F-DC99-CCF3-0A01B7CB6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C5DD5-EDE1-4E11-9806-5915025B48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235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A835F9-0786-46EB-2C30-191025E29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91E5BEC-99BE-4A33-E61D-F62D7A99D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69ED3-5B1B-43BE-8586-468225696B39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99072A9-E205-430F-A315-43712640D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DC8970-CDF5-87D6-07AE-586438AC1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C5DD5-EDE1-4E11-9806-5915025B48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66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4C4BA69-B337-2A3B-E966-B993F8C04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0E1A0C-8AF0-4685-9386-082DA5086F1A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19969CA-36FE-1C33-D20D-2B7779FA1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B9F89E2-C893-8B0F-8589-A88087BBE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C5DD5-EDE1-4E11-9806-5915025B48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501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69925B-B450-4BBA-761C-45C9E38B1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2B325D-4CDE-0384-75CF-29434DF724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E0C5B85-4E84-C2F1-A74F-841221C43D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94D4B7-0BD4-2A86-F4A5-3C7E6786B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1CF404-9863-48DC-9343-B5AF4ED3DF93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96DC7B-3CDC-3882-BE66-7C31FBB35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7C4F45F-0835-FC1F-1845-3AF82578F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C5DD5-EDE1-4E11-9806-5915025B48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4560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DC11E8-1B50-3415-4B84-D65FA4BF94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D331AC7-C03C-46F5-3BC8-E97E9EEF83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BC0FFF7-02C8-9460-7BCC-0E96992BCF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F3A7716-3321-CB43-8D9C-6E68F1913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76994-3CF1-4DFC-9A0A-FAFF29678C0A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2601BC0-13E2-F588-FB29-AB50018B6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C475602-F092-3E88-8530-A72AA244C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CC5DD5-EDE1-4E11-9806-5915025B48E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16741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3BA9B77-7618-B35F-1672-D00A50396F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45A7AE-4E06-13E6-6D2A-F1850C35ED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C20C6A-3085-A820-A25E-A0756DB1D1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3BD539-CE86-4AD8-B4FF-ABBCFDA3EE31}" type="datetime1">
              <a:rPr lang="ko-KR" altLang="en-US" smtClean="0"/>
              <a:t>2022-08-26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1BB821-48D6-ADDF-5C42-6719C102C7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ED46B7F-E20B-D182-A69C-68C870205C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08678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1.xml"/><Relationship Id="rId3" Type="http://schemas.openxmlformats.org/officeDocument/2006/relationships/chart" Target="../charts/chart6.xml"/><Relationship Id="rId7" Type="http://schemas.openxmlformats.org/officeDocument/2006/relationships/chart" Target="../charts/chart10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9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7.xml"/><Relationship Id="rId3" Type="http://schemas.openxmlformats.org/officeDocument/2006/relationships/chart" Target="../charts/chart12.xml"/><Relationship Id="rId7" Type="http://schemas.openxmlformats.org/officeDocument/2006/relationships/chart" Target="../charts/chart1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15.xml"/><Relationship Id="rId5" Type="http://schemas.openxmlformats.org/officeDocument/2006/relationships/chart" Target="../charts/chart14.xml"/><Relationship Id="rId4" Type="http://schemas.openxmlformats.org/officeDocument/2006/relationships/chart" Target="../charts/char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2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21">
            <a:extLst>
              <a:ext uri="{FF2B5EF4-FFF2-40B4-BE49-F238E27FC236}">
                <a16:creationId xmlns:a16="http://schemas.microsoft.com/office/drawing/2014/main" id="{FA942F66-B4BD-9368-34ED-50CDABD82907}"/>
              </a:ext>
            </a:extLst>
          </p:cNvPr>
          <p:cNvSpPr/>
          <p:nvPr/>
        </p:nvSpPr>
        <p:spPr>
          <a:xfrm>
            <a:off x="0" y="58369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12700">
            <a:solidFill>
              <a:srgbClr val="D3D3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06687C16-D056-1ACB-960D-A47B4EE5D9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1883" y="6427496"/>
            <a:ext cx="1519696" cy="308001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E206AE88-E445-B9D8-06F4-80BEE31A2780}"/>
              </a:ext>
            </a:extLst>
          </p:cNvPr>
          <p:cNvSpPr/>
          <p:nvPr/>
        </p:nvSpPr>
        <p:spPr>
          <a:xfrm flipV="1">
            <a:off x="0" y="6327052"/>
            <a:ext cx="12192000" cy="45719"/>
          </a:xfrm>
          <a:prstGeom prst="rect">
            <a:avLst/>
          </a:prstGeom>
          <a:solidFill>
            <a:srgbClr val="235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5A7EA0-89B2-CF1E-CCC4-1478730DF10B}"/>
              </a:ext>
            </a:extLst>
          </p:cNvPr>
          <p:cNvSpPr txBox="1"/>
          <p:nvPr/>
        </p:nvSpPr>
        <p:spPr>
          <a:xfrm>
            <a:off x="4130433" y="5805196"/>
            <a:ext cx="10570865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000" b="1" kern="0" dirty="0"/>
              <a:t>C4</a:t>
            </a:r>
            <a:r>
              <a:rPr lang="ko-KR" altLang="en-US" sz="2000" b="1" kern="0" dirty="0"/>
              <a:t>조 김동환 김민정 유준 이영은 이재민 정혜지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B7CFFD1-3736-6DDC-3F9B-2A329A1F7A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44829" y="1621311"/>
            <a:ext cx="1954107" cy="262441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B6F5998-AB56-8023-8C41-B22006B87D74}"/>
              </a:ext>
            </a:extLst>
          </p:cNvPr>
          <p:cNvSpPr txBox="1"/>
          <p:nvPr/>
        </p:nvSpPr>
        <p:spPr>
          <a:xfrm>
            <a:off x="810566" y="2773628"/>
            <a:ext cx="10570865" cy="655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800" b="1" i="1" kern="0" dirty="0"/>
              <a:t>이동통신 고객 이탈 예측 시스템 구축을 통한 매출 증대</a:t>
            </a:r>
          </a:p>
        </p:txBody>
      </p:sp>
    </p:spTree>
    <p:extLst>
      <p:ext uri="{BB962C8B-B14F-4D97-AF65-F5344CB8AC3E}">
        <p14:creationId xmlns:p14="http://schemas.microsoft.com/office/powerpoint/2010/main" val="29543532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1"/>
          <p:cNvSpPr/>
          <p:nvPr/>
        </p:nvSpPr>
        <p:spPr>
          <a:xfrm>
            <a:off x="21821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algn="ctr">
              <a:defRPr/>
            </a:pPr>
            <a:r>
              <a:rPr lang="ko-KR" altLang="en-US" sz="1100">
                <a:solidFill>
                  <a:prstClr val="white"/>
                </a:solidFill>
                <a:latin typeface="Tmon몬소리 Black"/>
                <a:ea typeface="Tmon몬소리 Black"/>
              </a:rPr>
              <a:t>목차</a:t>
            </a:r>
          </a:p>
        </p:txBody>
      </p:sp>
      <p:sp>
        <p:nvSpPr>
          <p:cNvPr id="3" name="사각형: 둥근 모서리 2"/>
          <p:cNvSpPr/>
          <p:nvPr/>
        </p:nvSpPr>
        <p:spPr>
          <a:xfrm>
            <a:off x="1910274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algn="ctr">
              <a:defRPr/>
            </a:pPr>
            <a:r>
              <a:rPr lang="ko-KR" altLang="en-US" sz="1100">
                <a:solidFill>
                  <a:prstClr val="white"/>
                </a:solidFill>
                <a:latin typeface="Tmon몬소리 Black"/>
                <a:ea typeface="Tmon몬소리 Black"/>
              </a:rPr>
              <a:t>추진배경</a:t>
            </a:r>
          </a:p>
        </p:txBody>
      </p:sp>
      <p:sp>
        <p:nvSpPr>
          <p:cNvPr id="4" name="사각형: 둥근 모서리 3"/>
          <p:cNvSpPr/>
          <p:nvPr/>
        </p:nvSpPr>
        <p:spPr>
          <a:xfrm>
            <a:off x="3607771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algn="ctr">
              <a:defRPr/>
            </a:pPr>
            <a:r>
              <a:rPr lang="ko-KR" altLang="en-US" sz="1100">
                <a:solidFill>
                  <a:prstClr val="white"/>
                </a:solidFill>
                <a:latin typeface="Tmon몬소리 Black"/>
                <a:ea typeface="Tmon몬소리 Black"/>
              </a:rPr>
              <a:t>현황</a:t>
            </a:r>
          </a:p>
        </p:txBody>
      </p:sp>
      <p:sp>
        <p:nvSpPr>
          <p:cNvPr id="5" name="사각형: 둥근 모서리 4"/>
          <p:cNvSpPr/>
          <p:nvPr/>
        </p:nvSpPr>
        <p:spPr>
          <a:xfrm>
            <a:off x="530526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algn="ctr">
              <a:defRPr/>
            </a:pPr>
            <a:r>
              <a:rPr lang="ko-KR" altLang="en-US" sz="1100">
                <a:solidFill>
                  <a:prstClr val="white"/>
                </a:solidFill>
                <a:latin typeface="Tmon몬소리 Black"/>
                <a:ea typeface="Tmon몬소리 Black"/>
              </a:rPr>
              <a:t>분석계획</a:t>
            </a:r>
          </a:p>
        </p:txBody>
      </p:sp>
      <p:sp>
        <p:nvSpPr>
          <p:cNvPr id="6" name="사각형: 둥근 모서리 5"/>
          <p:cNvSpPr/>
          <p:nvPr/>
        </p:nvSpPr>
        <p:spPr>
          <a:xfrm>
            <a:off x="7002762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algn="ctr">
              <a:defRPr/>
            </a:pPr>
            <a:r>
              <a:rPr lang="ko-KR" altLang="en-US" sz="1100">
                <a:solidFill>
                  <a:prstClr val="white"/>
                </a:solidFill>
                <a:latin typeface="Tmon몬소리 Black"/>
                <a:ea typeface="Tmon몬소리 Black"/>
              </a:rPr>
              <a:t>분석결과</a:t>
            </a:r>
          </a:p>
        </p:txBody>
      </p:sp>
      <p:sp>
        <p:nvSpPr>
          <p:cNvPr id="7" name="사각형: 둥근 모서리 6"/>
          <p:cNvSpPr/>
          <p:nvPr/>
        </p:nvSpPr>
        <p:spPr>
          <a:xfrm>
            <a:off x="10397754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/>
          <a:lstStyle/>
          <a:p>
            <a:pPr algn="ctr">
              <a:defRPr/>
            </a:pPr>
            <a:r>
              <a:rPr lang="en-US" altLang="ko-KR" sz="1100">
                <a:solidFill>
                  <a:prstClr val="white"/>
                </a:solidFill>
                <a:latin typeface="Tmon몬소리 Black"/>
                <a:ea typeface="Tmon몬소리 Black"/>
              </a:rPr>
              <a:t>Learned Lesson</a:t>
            </a:r>
            <a:endParaRPr lang="ko-KR" altLang="en-US" sz="1100">
              <a:solidFill>
                <a:prstClr val="white"/>
              </a:solidFill>
              <a:latin typeface="Tmon몬소리 Black"/>
              <a:ea typeface="Tmon몬소리 Black"/>
            </a:endParaRPr>
          </a:p>
        </p:txBody>
      </p:sp>
      <p:sp>
        <p:nvSpPr>
          <p:cNvPr id="8" name="자유형 17"/>
          <p:cNvSpPr/>
          <p:nvPr/>
        </p:nvSpPr>
        <p:spPr>
          <a:xfrm>
            <a:off x="212779" y="237018"/>
            <a:ext cx="11810492" cy="6412992"/>
          </a:xfrm>
          <a:custGeom>
            <a:avLst/>
            <a:gdLst>
              <a:gd name="connsiteX0" fmla="*/ 8595838 w 11810492"/>
              <a:gd name="connsiteY0" fmla="*/ 0 h 6412992"/>
              <a:gd name="connsiteX1" fmla="*/ 10004635 w 11810492"/>
              <a:gd name="connsiteY1" fmla="*/ 0 h 6412992"/>
              <a:gd name="connsiteX2" fmla="*/ 10112995 w 11810492"/>
              <a:gd name="connsiteY2" fmla="*/ 108360 h 6412992"/>
              <a:gd name="connsiteX3" fmla="*/ 10112995 w 11810492"/>
              <a:gd name="connsiteY3" fmla="*/ 444246 h 6412992"/>
              <a:gd name="connsiteX4" fmla="*/ 11672912 w 11810492"/>
              <a:gd name="connsiteY4" fmla="*/ 444246 h 6412992"/>
              <a:gd name="connsiteX5" fmla="*/ 11810492 w 11810492"/>
              <a:gd name="connsiteY5" fmla="*/ 581826 h 6412992"/>
              <a:gd name="connsiteX6" fmla="*/ 11810492 w 11810492"/>
              <a:gd name="connsiteY6" fmla="*/ 6275412 h 6412992"/>
              <a:gd name="connsiteX7" fmla="*/ 11672912 w 11810492"/>
              <a:gd name="connsiteY7" fmla="*/ 6412992 h 6412992"/>
              <a:gd name="connsiteX8" fmla="*/ 137580 w 11810492"/>
              <a:gd name="connsiteY8" fmla="*/ 6412992 h 6412992"/>
              <a:gd name="connsiteX9" fmla="*/ 0 w 11810492"/>
              <a:gd name="connsiteY9" fmla="*/ 6275412 h 6412992"/>
              <a:gd name="connsiteX10" fmla="*/ 0 w 11810492"/>
              <a:gd name="connsiteY10" fmla="*/ 581826 h 6412992"/>
              <a:gd name="connsiteX11" fmla="*/ 137580 w 11810492"/>
              <a:gd name="connsiteY11" fmla="*/ 444246 h 6412992"/>
              <a:gd name="connsiteX12" fmla="*/ 8487478 w 11810492"/>
              <a:gd name="connsiteY12" fmla="*/ 444246 h 6412992"/>
              <a:gd name="connsiteX13" fmla="*/ 8487478 w 11810492"/>
              <a:gd name="connsiteY13" fmla="*/ 108360 h 6412992"/>
              <a:gd name="connsiteX14" fmla="*/ 8595838 w 11810492"/>
              <a:gd name="connsiteY14" fmla="*/ 0 h 6412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810492" h="6412992">
                <a:moveTo>
                  <a:pt x="8595838" y="0"/>
                </a:moveTo>
                <a:lnTo>
                  <a:pt x="10004635" y="0"/>
                </a:lnTo>
                <a:cubicBezTo>
                  <a:pt x="10064481" y="0"/>
                  <a:pt x="10112995" y="48514"/>
                  <a:pt x="10112995" y="108360"/>
                </a:cubicBezTo>
                <a:lnTo>
                  <a:pt x="10112995" y="444246"/>
                </a:lnTo>
                <a:lnTo>
                  <a:pt x="11672912" y="444246"/>
                </a:lnTo>
                <a:cubicBezTo>
                  <a:pt x="11748895" y="444246"/>
                  <a:pt x="11810492" y="505843"/>
                  <a:pt x="11810492" y="581826"/>
                </a:cubicBezTo>
                <a:lnTo>
                  <a:pt x="11810492" y="6275412"/>
                </a:lnTo>
                <a:cubicBezTo>
                  <a:pt x="11810492" y="6351395"/>
                  <a:pt x="11748895" y="6412992"/>
                  <a:pt x="11672912" y="6412992"/>
                </a:cubicBezTo>
                <a:lnTo>
                  <a:pt x="137580" y="6412992"/>
                </a:lnTo>
                <a:cubicBezTo>
                  <a:pt x="61597" y="6412992"/>
                  <a:pt x="0" y="6351395"/>
                  <a:pt x="0" y="6275412"/>
                </a:cubicBezTo>
                <a:lnTo>
                  <a:pt x="0" y="581826"/>
                </a:lnTo>
                <a:cubicBezTo>
                  <a:pt x="0" y="505843"/>
                  <a:pt x="61597" y="444246"/>
                  <a:pt x="137580" y="444246"/>
                </a:cubicBezTo>
                <a:lnTo>
                  <a:pt x="8487478" y="444246"/>
                </a:lnTo>
                <a:lnTo>
                  <a:pt x="8487478" y="108360"/>
                </a:lnTo>
                <a:cubicBezTo>
                  <a:pt x="8487478" y="48514"/>
                  <a:pt x="8535992" y="0"/>
                  <a:pt x="8595838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rgbClr val="235884"/>
            </a:solidFill>
          </a:ln>
          <a:effectLst>
            <a:outerShdw dist="889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684000" anchor="t">
            <a:noAutofit/>
          </a:bodyPr>
          <a:lstStyle/>
          <a:p>
            <a:pPr marL="1435100" latinLnBrk="0">
              <a:defRPr/>
            </a:pPr>
            <a:endParaRPr lang="en-US" altLang="ko-KR" sz="700" kern="0" dirty="0">
              <a:solidFill>
                <a:srgbClr val="44546A"/>
              </a:solidFill>
            </a:endParaRPr>
          </a:p>
        </p:txBody>
      </p:sp>
      <p:cxnSp>
        <p:nvCxnSpPr>
          <p:cNvPr id="9" name="직선 연결선 8"/>
          <p:cNvCxnSpPr/>
          <p:nvPr/>
        </p:nvCxnSpPr>
        <p:spPr>
          <a:xfrm>
            <a:off x="350221" y="681264"/>
            <a:ext cx="13320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8856931" y="681264"/>
            <a:ext cx="1332000" cy="0"/>
          </a:xfrm>
          <a:prstGeom prst="line">
            <a:avLst/>
          </a:prstGeom>
          <a:ln w="25400">
            <a:solidFill>
              <a:srgbClr val="23588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8805381" y="332183"/>
            <a:ext cx="1435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>
                <a:solidFill>
                  <a:srgbClr val="44546A"/>
                </a:solidFill>
                <a:latin typeface="Tmon몬소리 Black"/>
                <a:ea typeface="Tmon몬소리 Black"/>
              </a:rPr>
              <a:t>개선안</a:t>
            </a:r>
          </a:p>
        </p:txBody>
      </p:sp>
      <p:sp>
        <p:nvSpPr>
          <p:cNvPr id="13" name="직사각형 12"/>
          <p:cNvSpPr/>
          <p:nvPr/>
        </p:nvSpPr>
        <p:spPr>
          <a:xfrm flipV="1">
            <a:off x="205042" y="6162448"/>
            <a:ext cx="11808000" cy="45719"/>
          </a:xfrm>
          <a:prstGeom prst="rect">
            <a:avLst/>
          </a:prstGeom>
          <a:solidFill>
            <a:srgbClr val="235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0355279" y="6237494"/>
            <a:ext cx="1519696" cy="308001"/>
          </a:xfrm>
          <a:prstGeom prst="rect">
            <a:avLst/>
          </a:prstGeom>
        </p:spPr>
      </p:pic>
      <p:sp>
        <p:nvSpPr>
          <p:cNvPr id="15" name="사각형: 둥근 모서리 14"/>
          <p:cNvSpPr/>
          <p:nvPr/>
        </p:nvSpPr>
        <p:spPr>
          <a:xfrm>
            <a:off x="731339" y="2021416"/>
            <a:ext cx="1502575" cy="774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>
              <a:defRPr/>
            </a:pPr>
            <a:r>
              <a:rPr lang="ko-KR" altLang="en-US" sz="1200" err="1">
                <a:solidFill>
                  <a:schemeClr val="tx1"/>
                </a:solidFill>
                <a:ea typeface="맑은 고딕"/>
              </a:rPr>
              <a:t>과금방식</a:t>
            </a:r>
            <a:r>
              <a:rPr lang="en-US" altLang="ko-KR" sz="1200" dirty="0">
                <a:solidFill>
                  <a:schemeClr val="tx1"/>
                </a:solidFill>
                <a:ea typeface="맑은 고딕"/>
              </a:rPr>
              <a:t>: </a:t>
            </a:r>
            <a:endParaRPr lang="ko-KR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ko-KR" altLang="en-US" sz="1200" dirty="0">
                <a:solidFill>
                  <a:schemeClr val="tx1"/>
                </a:solidFill>
                <a:ea typeface="맑은 고딕"/>
              </a:rPr>
              <a:t>계좌이체 선호</a:t>
            </a:r>
            <a:endParaRPr lang="ko-KR" dirty="0">
              <a:solidFill>
                <a:schemeClr val="tx1"/>
              </a:solidFill>
            </a:endParaRPr>
          </a:p>
        </p:txBody>
      </p:sp>
      <p:sp>
        <p:nvSpPr>
          <p:cNvPr id="16" name="사각형: 둥근 모서리 15"/>
          <p:cNvSpPr/>
          <p:nvPr/>
        </p:nvSpPr>
        <p:spPr>
          <a:xfrm>
            <a:off x="731339" y="3046941"/>
            <a:ext cx="1502575" cy="774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>
              <a:defRPr/>
            </a:pPr>
            <a:r>
              <a:rPr lang="ko-KR" altLang="en-US" sz="1200" dirty="0" err="1">
                <a:solidFill>
                  <a:schemeClr val="tx1"/>
                </a:solidFill>
                <a:ea typeface="맑은 고딕"/>
              </a:rPr>
              <a:t>가입개월수</a:t>
            </a:r>
            <a:r>
              <a:rPr lang="en-US" altLang="ko-KR" sz="1200" dirty="0">
                <a:solidFill>
                  <a:schemeClr val="tx1"/>
                </a:solidFill>
                <a:ea typeface="맑은 고딕"/>
              </a:rPr>
              <a:t>: </a:t>
            </a:r>
            <a:endParaRPr lang="ko-KR" altLang="en-US">
              <a:solidFill>
                <a:schemeClr val="tx1"/>
              </a:solidFill>
            </a:endParaRPr>
          </a:p>
          <a:p>
            <a:pPr algn="ctr">
              <a:defRPr/>
            </a:pPr>
            <a:r>
              <a:rPr lang="en-US" altLang="ko-KR" sz="1200" dirty="0">
                <a:solidFill>
                  <a:schemeClr val="tx1"/>
                </a:solidFill>
                <a:ea typeface="맑은 고딕"/>
              </a:rPr>
              <a:t>24</a:t>
            </a:r>
            <a:r>
              <a:rPr lang="ko-KR" altLang="en-US" sz="1200" dirty="0">
                <a:solidFill>
                  <a:schemeClr val="tx1"/>
                </a:solidFill>
                <a:ea typeface="맑은 고딕"/>
              </a:rPr>
              <a:t>개월 미만</a:t>
            </a:r>
            <a:endParaRPr lang="ko-KR" dirty="0">
              <a:solidFill>
                <a:schemeClr val="tx1"/>
              </a:solidFill>
            </a:endParaRPr>
          </a:p>
        </p:txBody>
      </p:sp>
      <p:sp>
        <p:nvSpPr>
          <p:cNvPr id="17" name="사각형: 둥근 모서리 16"/>
          <p:cNvSpPr/>
          <p:nvPr/>
        </p:nvSpPr>
        <p:spPr>
          <a:xfrm>
            <a:off x="731339" y="4072466"/>
            <a:ext cx="1502575" cy="774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>
              <a:defRPr/>
            </a:pPr>
            <a:r>
              <a:rPr lang="ko-KR" altLang="en-US" sz="1200" dirty="0">
                <a:solidFill>
                  <a:srgbClr val="000000"/>
                </a:solidFill>
                <a:ea typeface="맑은 고딕"/>
              </a:rPr>
              <a:t>연령대</a:t>
            </a:r>
            <a:r>
              <a:rPr lang="en-US" altLang="ko-KR" sz="1200" dirty="0">
                <a:solidFill>
                  <a:srgbClr val="000000"/>
                </a:solidFill>
                <a:ea typeface="맑은 고딕"/>
              </a:rPr>
              <a:t>: 60</a:t>
            </a:r>
            <a:r>
              <a:rPr lang="ko-KR" altLang="en-US" sz="1200" dirty="0">
                <a:solidFill>
                  <a:srgbClr val="000000"/>
                </a:solidFill>
                <a:ea typeface="맑은 고딕"/>
              </a:rPr>
              <a:t>대 이상의 높은 </a:t>
            </a:r>
            <a:r>
              <a:rPr lang="ko-KR" altLang="en-US" sz="1200" dirty="0" err="1">
                <a:solidFill>
                  <a:srgbClr val="000000"/>
                </a:solidFill>
                <a:ea typeface="맑은 고딕"/>
              </a:rPr>
              <a:t>이탈률</a:t>
            </a:r>
            <a:endParaRPr lang="ko-KR" altLang="en-US" sz="1200">
              <a:solidFill>
                <a:srgbClr val="000000"/>
              </a:solidFill>
              <a:ea typeface="맑은 고딕"/>
            </a:endParaRPr>
          </a:p>
        </p:txBody>
      </p:sp>
      <p:sp>
        <p:nvSpPr>
          <p:cNvPr id="18" name="사각형: 둥근 모서리 17"/>
          <p:cNvSpPr/>
          <p:nvPr/>
        </p:nvSpPr>
        <p:spPr>
          <a:xfrm>
            <a:off x="731339" y="5097991"/>
            <a:ext cx="1502575" cy="7742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>
              <a:defRPr/>
            </a:pPr>
            <a:r>
              <a:rPr lang="ko-KR" altLang="en-US" sz="1200" dirty="0">
                <a:solidFill>
                  <a:srgbClr val="000000"/>
                </a:solidFill>
                <a:ea typeface="맑은 고딕"/>
              </a:rPr>
              <a:t>미혼자의 </a:t>
            </a:r>
          </a:p>
          <a:p>
            <a:pPr algn="ctr">
              <a:defRPr/>
            </a:pPr>
            <a:r>
              <a:rPr lang="ko-KR" altLang="en-US" sz="1200" dirty="0">
                <a:solidFill>
                  <a:srgbClr val="000000"/>
                </a:solidFill>
                <a:ea typeface="맑은 고딕"/>
              </a:rPr>
              <a:t>높은 </a:t>
            </a:r>
            <a:r>
              <a:rPr lang="ko-KR" altLang="en-US" sz="1200" dirty="0" err="1">
                <a:solidFill>
                  <a:srgbClr val="000000"/>
                </a:solidFill>
                <a:ea typeface="맑은 고딕"/>
              </a:rPr>
              <a:t>이탈률</a:t>
            </a:r>
            <a:endParaRPr lang="ko-KR" altLang="en-US" sz="1200" dirty="0">
              <a:solidFill>
                <a:srgbClr val="000000"/>
              </a:solidFill>
              <a:ea typeface="맑은 고딕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99492" y="979289"/>
            <a:ext cx="1821656" cy="369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79452" y="1544669"/>
            <a:ext cx="172045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600" b="1" dirty="0"/>
              <a:t>고객 주요 특성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683328" y="1518640"/>
            <a:ext cx="172045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600" b="1" dirty="0"/>
              <a:t>고객 분류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45078" y="858928"/>
            <a:ext cx="10459640" cy="338554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  <a:defRPr/>
            </a:pPr>
            <a:r>
              <a:rPr lang="ko-KR" altLang="en-US" sz="1600" b="1" dirty="0">
                <a:ea typeface="맑은 고딕"/>
              </a:rPr>
              <a:t>고객 특성에 따른 차별화된 고객 관리 제도 적용으로 기존 고객 이탈 방지 및 고객 충성도 향상 </a:t>
            </a:r>
          </a:p>
        </p:txBody>
      </p:sp>
      <p:sp>
        <p:nvSpPr>
          <p:cNvPr id="24" name="사각형: 둥근 모서리 23"/>
          <p:cNvSpPr/>
          <p:nvPr/>
        </p:nvSpPr>
        <p:spPr>
          <a:xfrm>
            <a:off x="2899648" y="2001538"/>
            <a:ext cx="1328673" cy="3652695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9050">
            <a:solidFill>
              <a:schemeClr val="dk1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aphicFrame>
        <p:nvGraphicFramePr>
          <p:cNvPr id="26" name="표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1468649"/>
              </p:ext>
            </p:extLst>
          </p:nvPr>
        </p:nvGraphicFramePr>
        <p:xfrm>
          <a:off x="5674170" y="1281549"/>
          <a:ext cx="6141043" cy="4701920"/>
        </p:xfrm>
        <a:graphic>
          <a:graphicData uri="http://schemas.openxmlformats.org/drawingml/2006/table">
            <a:tbl>
              <a:tblPr firstRow="1" bandRow="1"/>
              <a:tblGrid>
                <a:gridCol w="6890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905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7718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487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543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48681">
                <a:tc gridSpan="5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b="1" dirty="0">
                          <a:solidFill>
                            <a:schemeClr val="bg1"/>
                          </a:solidFill>
                        </a:rPr>
                        <a:t>내부 고객 분류</a:t>
                      </a:r>
                    </a:p>
                  </a:txBody>
                  <a:tcPr anchor="ctr">
                    <a:solidFill>
                      <a:srgbClr val="235884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8681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600" b="1" dirty="0"/>
                        <a:t>유형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600" b="1" dirty="0"/>
                        <a:t>VIP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600" b="1" dirty="0"/>
                        <a:t>시니어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600" b="1" dirty="0"/>
                        <a:t>일반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52675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600" b="1" dirty="0"/>
                        <a:t>대상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ko-KR" altLang="en-US" sz="1200" dirty="0" err="1"/>
                        <a:t>가입개월</a:t>
                      </a:r>
                      <a:r>
                        <a:rPr lang="ko-KR" altLang="en-US" sz="1200" dirty="0"/>
                        <a:t> 36개월 이상</a:t>
                      </a:r>
                    </a:p>
                    <a:p>
                      <a:pPr marL="285750" lvl="0" indent="-285750" algn="l">
                        <a:buFont typeface="Arial"/>
                        <a:buChar char="•"/>
                      </a:pPr>
                      <a:r>
                        <a:rPr lang="ko-KR" altLang="en-US" sz="1200" dirty="0"/>
                        <a:t>월평균요금 11만원 이상</a:t>
                      </a:r>
                    </a:p>
                    <a:p>
                      <a:pPr marL="285750" lvl="0" indent="-285750" algn="l">
                        <a:buFont typeface="Arial"/>
                        <a:buChar char="•"/>
                      </a:pPr>
                      <a:r>
                        <a:rPr lang="ko-KR" altLang="en-US" sz="1200" dirty="0"/>
                        <a:t>서비스 가입 3개 이상</a:t>
                      </a:r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56540" indent="-256540" algn="l">
                        <a:buFont typeface="Arial"/>
                        <a:buChar char="•"/>
                        <a:defRPr/>
                      </a:pPr>
                      <a:r>
                        <a:rPr lang="ko-KR" altLang="en-US" sz="1200" dirty="0" err="1"/>
                        <a:t>가입개월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/>
                        <a:t>24</a:t>
                      </a:r>
                      <a:r>
                        <a:rPr lang="ko-KR" altLang="en-US" sz="1200" dirty="0"/>
                        <a:t>개월 이상</a:t>
                      </a:r>
                    </a:p>
                    <a:p>
                      <a:pPr marL="256540" indent="-256540" algn="l">
                        <a:buFont typeface="Arial"/>
                        <a:buChar char="•"/>
                        <a:defRPr/>
                      </a:pPr>
                      <a:r>
                        <a:rPr lang="en-US" altLang="ko-KR" sz="1200" dirty="0"/>
                        <a:t>60</a:t>
                      </a:r>
                      <a:r>
                        <a:rPr lang="ko-KR" altLang="en-US" sz="1200" dirty="0"/>
                        <a:t>대 이상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256540" indent="-256540" algn="l">
                        <a:buFont typeface="Arial"/>
                        <a:buChar char="•"/>
                        <a:defRPr/>
                      </a:pPr>
                      <a:r>
                        <a:rPr lang="ko-KR" altLang="en-US" sz="1200" dirty="0" err="1"/>
                        <a:t>가입개월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/>
                        <a:t>24</a:t>
                      </a:r>
                      <a:r>
                        <a:rPr lang="ko-KR" altLang="en-US" sz="1200" dirty="0"/>
                        <a:t>개월 이상</a:t>
                      </a:r>
                    </a:p>
                    <a:p>
                      <a:pPr marL="256540" indent="-256540" algn="l">
                        <a:buFont typeface="Arial"/>
                        <a:buChar char="•"/>
                        <a:defRPr/>
                      </a:pPr>
                      <a:r>
                        <a:rPr lang="en-US" altLang="ko-KR" sz="1200" dirty="0"/>
                        <a:t>60</a:t>
                      </a:r>
                      <a:r>
                        <a:rPr lang="ko-KR" altLang="en-US" sz="1200" dirty="0"/>
                        <a:t>대 미만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8681"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600" b="1" dirty="0"/>
                        <a:t>전용혜택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ko-KR" altLang="en-US" sz="1200" dirty="0"/>
                        <a:t>친구 할인 제공</a:t>
                      </a:r>
                      <a:endParaRPr lang="en-US" altLang="ko-KR" sz="1200" dirty="0"/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ko-KR" altLang="en-US" sz="1200" dirty="0"/>
                        <a:t>커플 할인 제공</a:t>
                      </a:r>
                      <a:endParaRPr lang="en-US" altLang="ko-KR" sz="1200" dirty="0"/>
                    </a:p>
                    <a:p>
                      <a:pPr marL="285750" indent="-285750" algn="l">
                        <a:buFont typeface="Arial"/>
                        <a:buChar char="•"/>
                      </a:pPr>
                      <a:r>
                        <a:rPr lang="ko-KR" altLang="en-US" sz="1200" dirty="0"/>
                        <a:t>서비스 결합 할인 </a:t>
                      </a:r>
                      <a:endParaRPr lang="en-US" altLang="ko-KR" sz="1200" dirty="0"/>
                    </a:p>
                    <a:p>
                      <a:pPr marL="0" indent="0" algn="l">
                        <a:buFont typeface="Arial"/>
                        <a:buNone/>
                      </a:pPr>
                      <a:r>
                        <a:rPr lang="en-US" altLang="ko-KR" sz="1200" dirty="0"/>
                        <a:t>     - 2</a:t>
                      </a:r>
                      <a:r>
                        <a:rPr lang="ko-KR" altLang="en-US" sz="1200" dirty="0"/>
                        <a:t>개</a:t>
                      </a:r>
                      <a:r>
                        <a:rPr lang="en-US" altLang="ko-KR" sz="1200" dirty="0"/>
                        <a:t>: 15%</a:t>
                      </a:r>
                    </a:p>
                    <a:p>
                      <a:pPr marL="0" indent="0" algn="l">
                        <a:buFont typeface="Arial"/>
                        <a:buNone/>
                      </a:pPr>
                      <a:r>
                        <a:rPr lang="en-US" altLang="ko-KR" sz="1200" dirty="0"/>
                        <a:t>     -3</a:t>
                      </a:r>
                      <a:r>
                        <a:rPr lang="ko-KR" altLang="en-US" sz="1200" dirty="0"/>
                        <a:t>개 이상</a:t>
                      </a:r>
                      <a:r>
                        <a:rPr lang="en-US" altLang="ko-KR" sz="1200" dirty="0"/>
                        <a:t>: 25%</a:t>
                      </a:r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56540" indent="-256540" algn="l">
                        <a:buFont typeface="Arial"/>
                        <a:buChar char="•"/>
                      </a:pPr>
                      <a:r>
                        <a:rPr lang="en-US" altLang="ko-KR" sz="1200" dirty="0"/>
                        <a:t>1:1 </a:t>
                      </a:r>
                      <a:r>
                        <a:rPr lang="ko-KR" altLang="en-US" sz="1200" dirty="0"/>
                        <a:t>기술지원 서비스 제공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256540" indent="-256540" algn="l">
                        <a:buFont typeface="Arial"/>
                        <a:buChar char="•"/>
                        <a:defRPr/>
                      </a:pPr>
                      <a:r>
                        <a:rPr lang="en-US" altLang="ko-KR" sz="1200" dirty="0"/>
                        <a:t>OTT</a:t>
                      </a:r>
                      <a:r>
                        <a:rPr lang="ko-KR" altLang="en-US" sz="1200" dirty="0"/>
                        <a:t> 서비스 제공</a:t>
                      </a:r>
                    </a:p>
                    <a:p>
                      <a:pPr marL="256540" lvl="0" indent="-256540" algn="l">
                        <a:buFont typeface="Arial"/>
                        <a:buChar char="•"/>
                      </a:pPr>
                      <a:r>
                        <a:rPr lang="ko-KR" sz="1200" b="0" i="0" u="none" strike="noStrike" noProof="0" dirty="0">
                          <a:latin typeface="맑은 고딕"/>
                          <a:ea typeface="맑은 고딕"/>
                        </a:rPr>
                        <a:t>친구</a:t>
                      </a:r>
                      <a:r>
                        <a:rPr lang="en-US" altLang="ko-KR" sz="1200" b="0" i="0" u="none" strike="noStrike" noProof="0" dirty="0"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ko-KR" altLang="en-US" sz="1200" b="0" i="0" u="none" strike="noStrike" noProof="0" dirty="0">
                          <a:latin typeface="맑은 고딕"/>
                          <a:ea typeface="맑은 고딕"/>
                        </a:rPr>
                        <a:t>할인 제공</a:t>
                      </a:r>
                      <a:endParaRPr lang="en-US" altLang="ko-KR" sz="1200" b="0" i="0" u="none" strike="noStrike" noProof="0" dirty="0">
                        <a:latin typeface="맑은 고딕"/>
                        <a:ea typeface="맑은 고딕"/>
                      </a:endParaRPr>
                    </a:p>
                    <a:p>
                      <a:pPr marL="256540" lvl="0" indent="-256540" algn="l">
                        <a:buFont typeface="Arial"/>
                        <a:buChar char="•"/>
                      </a:pPr>
                      <a:r>
                        <a:rPr lang="ko-KR" altLang="en-US" sz="1200" b="0" i="0" u="none" strike="noStrike" noProof="0" dirty="0">
                          <a:latin typeface="맑은 고딕"/>
                          <a:ea typeface="맑은 고딕"/>
                        </a:rPr>
                        <a:t>커플 할인 제공</a:t>
                      </a:r>
                      <a:endParaRPr lang="ko-KR" altLang="en-US" sz="1200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8681">
                <a:tc rowSpan="3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600" b="1" dirty="0"/>
                        <a:t>공통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200" dirty="0"/>
                        <a:t>기본 서비스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ko-KR" altLang="en-US" sz="1200" dirty="0"/>
                        <a:t>신용카드 자동납부시 </a:t>
                      </a:r>
                      <a:r>
                        <a:rPr lang="en-US" altLang="ko-KR" sz="1200" dirty="0"/>
                        <a:t>5% </a:t>
                      </a:r>
                      <a:r>
                        <a:rPr lang="ko-KR" altLang="en-US" sz="1200" dirty="0"/>
                        <a:t>할인, 선택약정 가입시 </a:t>
                      </a:r>
                      <a:r>
                        <a:rPr lang="ko-KR" altLang="en-US" sz="1200" dirty="0" err="1"/>
                        <a:t>월요금</a:t>
                      </a:r>
                      <a:r>
                        <a:rPr lang="ko-KR" altLang="en-US" sz="1200" dirty="0"/>
                        <a:t> </a:t>
                      </a:r>
                      <a:r>
                        <a:rPr lang="en-US" altLang="ko-KR" sz="1200" dirty="0"/>
                        <a:t>25% </a:t>
                      </a:r>
                      <a:r>
                        <a:rPr lang="ko-KR" altLang="en-US" sz="1200" dirty="0"/>
                        <a:t>할인</a:t>
                      </a:r>
                      <a:r>
                        <a:rPr lang="ko-KR" altLang="en-US" sz="1200" b="0" i="0" u="none" strike="noStrike" noProof="0" dirty="0">
                          <a:latin typeface="맑은 고딕"/>
                          <a:ea typeface="맑은 고딕"/>
                        </a:rPr>
                        <a:t>, 무료데이터쿠폰</a:t>
                      </a:r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8681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ko-KR" altLang="en-US" sz="1200" dirty="0"/>
                        <a:t>포인트 적립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en-US" altLang="ko-KR" sz="1200" dirty="0"/>
                        <a:t>VIP</a:t>
                      </a:r>
                      <a:endParaRPr lang="ko-KR" altLang="en-US" sz="1200" dirty="0"/>
                    </a:p>
                  </a:txBody>
                  <a:tcPr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200" dirty="0"/>
                        <a:t>등급에 따른 차등 포인트 적립 </a:t>
                      </a:r>
                      <a:r>
                        <a:rPr lang="en-US" altLang="ko-KR" sz="1200" dirty="0"/>
                        <a:t>(1%, </a:t>
                      </a:r>
                      <a:r>
                        <a:rPr lang="ko-KR" altLang="en-US" sz="1200" dirty="0"/>
                        <a:t>월 </a:t>
                      </a:r>
                      <a:r>
                        <a:rPr lang="en-US" altLang="ko-KR" sz="1200" dirty="0"/>
                        <a:t>50</a:t>
                      </a:r>
                      <a:r>
                        <a:rPr lang="ko-KR" altLang="en-US" sz="1200" dirty="0"/>
                        <a:t>만원한도 내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1400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8681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/>
                      </a:pPr>
                      <a:r>
                        <a:rPr lang="ko-KR" altLang="en-US" sz="1200" dirty="0"/>
                        <a:t>시니어</a:t>
                      </a:r>
                      <a:endParaRPr lang="en-US" altLang="ko-KR" sz="1200" dirty="0"/>
                    </a:p>
                    <a:p>
                      <a:pPr algn="ctr">
                        <a:defRPr/>
                      </a:pPr>
                      <a:r>
                        <a:rPr lang="ko-KR" altLang="en-US" sz="1200" dirty="0"/>
                        <a:t>일반</a:t>
                      </a:r>
                    </a:p>
                  </a:txBody>
                  <a:tcPr anchor="ctr">
                    <a:noFill/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등급에 따른 차등 포인트 적립 </a:t>
                      </a:r>
                      <a:r>
                        <a:rPr lang="en-US" altLang="ko-KR" sz="1200" dirty="0"/>
                        <a:t>(0.5%, </a:t>
                      </a:r>
                      <a:r>
                        <a:rPr lang="ko-KR" altLang="en-US" sz="1200" dirty="0"/>
                        <a:t>월 </a:t>
                      </a:r>
                      <a:r>
                        <a:rPr lang="en-US" altLang="ko-KR" sz="1200" dirty="0"/>
                        <a:t>50</a:t>
                      </a:r>
                      <a:r>
                        <a:rPr lang="ko-KR" altLang="en-US" sz="1200" dirty="0"/>
                        <a:t>만원한도 내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dirty="0"/>
                    </a:p>
                  </a:txBody>
                  <a:tcPr anchor="ctr"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>
                        <a:defRPr/>
                      </a:pPr>
                      <a:endParaRPr lang="ko-KR" altLang="en-US" sz="1400" dirty="0"/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16B2CC30-9387-AF2D-BEEE-33CDC0ACC838}"/>
              </a:ext>
            </a:extLst>
          </p:cNvPr>
          <p:cNvCxnSpPr>
            <a:cxnSpLocks/>
          </p:cNvCxnSpPr>
          <p:nvPr/>
        </p:nvCxnSpPr>
        <p:spPr>
          <a:xfrm>
            <a:off x="5442111" y="1492102"/>
            <a:ext cx="17951" cy="4518999"/>
          </a:xfrm>
          <a:prstGeom prst="straightConnector1">
            <a:avLst/>
          </a:prstGeom>
          <a:ln w="19050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632AF47-FCDB-35C5-EAFA-BFF21CF5D0FA}"/>
              </a:ext>
            </a:extLst>
          </p:cNvPr>
          <p:cNvSpPr/>
          <p:nvPr/>
        </p:nvSpPr>
        <p:spPr>
          <a:xfrm>
            <a:off x="3015819" y="2425324"/>
            <a:ext cx="1138865" cy="4713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ea typeface="맑은 고딕"/>
              </a:rPr>
              <a:t>VIP</a:t>
            </a: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445BC401-DFFE-A1C8-B899-DF82933B7D72}"/>
              </a:ext>
            </a:extLst>
          </p:cNvPr>
          <p:cNvSpPr/>
          <p:nvPr/>
        </p:nvSpPr>
        <p:spPr>
          <a:xfrm>
            <a:off x="3021846" y="3529929"/>
            <a:ext cx="1138865" cy="4713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ea typeface="맑은 고딕"/>
              </a:rPr>
              <a:t>시니어</a:t>
            </a:r>
            <a:endParaRPr lang="ko-KR" altLang="en-US" b="1" dirty="0">
              <a:solidFill>
                <a:srgbClr val="000000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8D0EDDB-BF15-5927-4F55-601A74DD234D}"/>
              </a:ext>
            </a:extLst>
          </p:cNvPr>
          <p:cNvSpPr/>
          <p:nvPr/>
        </p:nvSpPr>
        <p:spPr>
          <a:xfrm>
            <a:off x="3015818" y="4664067"/>
            <a:ext cx="1138865" cy="47137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b="1" dirty="0">
                <a:solidFill>
                  <a:srgbClr val="000000"/>
                </a:solidFill>
                <a:ea typeface="맑은 고딕"/>
              </a:rPr>
              <a:t>일반</a:t>
            </a:r>
            <a:endParaRPr lang="ko-KR" altLang="en-US" b="1" dirty="0">
              <a:solidFill>
                <a:srgbClr val="000000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B4B5E7F-7F07-65B7-CC1A-DB302BD99C04}"/>
              </a:ext>
            </a:extLst>
          </p:cNvPr>
          <p:cNvSpPr txBox="1"/>
          <p:nvPr/>
        </p:nvSpPr>
        <p:spPr>
          <a:xfrm>
            <a:off x="4360916" y="2445991"/>
            <a:ext cx="89032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/>
              <a:t>할인</a:t>
            </a:r>
            <a:endParaRPr lang="en-US" altLang="ko-KR" sz="1400" dirty="0"/>
          </a:p>
          <a:p>
            <a:pPr algn="ctr"/>
            <a:endParaRPr lang="en-US" altLang="ko-KR" sz="1400" dirty="0"/>
          </a:p>
          <a:p>
            <a:pPr algn="ctr"/>
            <a:endParaRPr lang="en-US" altLang="ko-KR" sz="1400" dirty="0"/>
          </a:p>
          <a:p>
            <a:pPr algn="ctr"/>
            <a:r>
              <a:rPr lang="ko-KR" altLang="en-US" sz="1400" dirty="0"/>
              <a:t>포인트 적립</a:t>
            </a:r>
            <a:endParaRPr lang="en-US" altLang="ko-KR" sz="1400" dirty="0"/>
          </a:p>
          <a:p>
            <a:pPr algn="ctr"/>
            <a:endParaRPr lang="en-US" altLang="ko-KR" sz="1400" dirty="0"/>
          </a:p>
          <a:p>
            <a:pPr algn="ctr"/>
            <a:endParaRPr lang="en-US" altLang="ko-KR" sz="1400" dirty="0"/>
          </a:p>
          <a:p>
            <a:pPr algn="ctr"/>
            <a:r>
              <a:rPr lang="ko-KR" altLang="en-US" sz="1400" dirty="0"/>
              <a:t>무료데이터쿠폰</a:t>
            </a:r>
            <a:endParaRPr lang="en-US" altLang="ko-KR" sz="1400" dirty="0"/>
          </a:p>
        </p:txBody>
      </p:sp>
      <p:sp>
        <p:nvSpPr>
          <p:cNvPr id="30" name="object 41">
            <a:extLst>
              <a:ext uri="{FF2B5EF4-FFF2-40B4-BE49-F238E27FC236}">
                <a16:creationId xmlns:a16="http://schemas.microsoft.com/office/drawing/2014/main" id="{D06AAB02-C980-2036-2C01-F1FDFAC445A7}"/>
              </a:ext>
            </a:extLst>
          </p:cNvPr>
          <p:cNvSpPr/>
          <p:nvPr/>
        </p:nvSpPr>
        <p:spPr>
          <a:xfrm>
            <a:off x="2397464" y="3261259"/>
            <a:ext cx="381000" cy="844550"/>
          </a:xfrm>
          <a:custGeom>
            <a:avLst/>
            <a:gdLst/>
            <a:ahLst/>
            <a:cxnLst/>
            <a:rect l="l" t="t" r="r" b="b"/>
            <a:pathLst>
              <a:path w="381000" h="844550">
                <a:moveTo>
                  <a:pt x="190500" y="0"/>
                </a:moveTo>
                <a:lnTo>
                  <a:pt x="190500" y="211074"/>
                </a:lnTo>
                <a:lnTo>
                  <a:pt x="0" y="211074"/>
                </a:lnTo>
                <a:lnTo>
                  <a:pt x="0" y="633222"/>
                </a:lnTo>
                <a:lnTo>
                  <a:pt x="190500" y="633222"/>
                </a:lnTo>
                <a:lnTo>
                  <a:pt x="190500" y="844296"/>
                </a:lnTo>
                <a:lnTo>
                  <a:pt x="381000" y="422148"/>
                </a:lnTo>
                <a:lnTo>
                  <a:pt x="190500" y="0"/>
                </a:lnTo>
                <a:close/>
              </a:path>
            </a:pathLst>
          </a:custGeom>
          <a:solidFill>
            <a:srgbClr val="23588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7574264-908E-1243-041A-43F92C2608EC}"/>
              </a:ext>
            </a:extLst>
          </p:cNvPr>
          <p:cNvSpPr/>
          <p:nvPr/>
        </p:nvSpPr>
        <p:spPr>
          <a:xfrm>
            <a:off x="4399263" y="1994996"/>
            <a:ext cx="831534" cy="359995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F60ED5D-9121-FE11-EEC0-6FB60E01CB92}"/>
              </a:ext>
            </a:extLst>
          </p:cNvPr>
          <p:cNvSpPr txBox="1"/>
          <p:nvPr/>
        </p:nvSpPr>
        <p:spPr>
          <a:xfrm>
            <a:off x="5769585" y="6275916"/>
            <a:ext cx="2013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8/12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734109357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1">
            <a:extLst>
              <a:ext uri="{FF2B5EF4-FFF2-40B4-BE49-F238E27FC236}">
                <a16:creationId xmlns:a16="http://schemas.microsoft.com/office/drawing/2014/main" id="{89F8A7E8-BD21-4526-A166-866FFFAAE462}"/>
              </a:ext>
            </a:extLst>
          </p:cNvPr>
          <p:cNvSpPr/>
          <p:nvPr/>
        </p:nvSpPr>
        <p:spPr>
          <a:xfrm>
            <a:off x="21821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목차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7F5E08D-9B18-80C6-A9AE-0614754EADA8}"/>
              </a:ext>
            </a:extLst>
          </p:cNvPr>
          <p:cNvSpPr/>
          <p:nvPr/>
        </p:nvSpPr>
        <p:spPr>
          <a:xfrm>
            <a:off x="1910274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추진배경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5D48CC2-C9F2-904F-ABBA-B5EFFA0D04BD}"/>
              </a:ext>
            </a:extLst>
          </p:cNvPr>
          <p:cNvSpPr/>
          <p:nvPr/>
        </p:nvSpPr>
        <p:spPr>
          <a:xfrm>
            <a:off x="3607771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현황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111E271-8AAE-FB4F-6811-49C28B0B0D8B}"/>
              </a:ext>
            </a:extLst>
          </p:cNvPr>
          <p:cNvSpPr/>
          <p:nvPr/>
        </p:nvSpPr>
        <p:spPr>
          <a:xfrm>
            <a:off x="530526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분석계획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24DB136-E636-9AC8-6056-0CC18D3A3B8D}"/>
              </a:ext>
            </a:extLst>
          </p:cNvPr>
          <p:cNvSpPr/>
          <p:nvPr/>
        </p:nvSpPr>
        <p:spPr>
          <a:xfrm>
            <a:off x="7002762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분석결과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B7B2521C-A3BF-91E0-E785-A771275F9D70}"/>
              </a:ext>
            </a:extLst>
          </p:cNvPr>
          <p:cNvSpPr/>
          <p:nvPr/>
        </p:nvSpPr>
        <p:spPr>
          <a:xfrm>
            <a:off x="10397754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en-US" altLang="ko-KR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Learned Lesson</a:t>
            </a:r>
            <a:endParaRPr lang="ko-KR" altLang="en-US" sz="1100" dirty="0">
              <a:solidFill>
                <a:prstClr val="white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" name="자유형 17">
            <a:extLst>
              <a:ext uri="{FF2B5EF4-FFF2-40B4-BE49-F238E27FC236}">
                <a16:creationId xmlns:a16="http://schemas.microsoft.com/office/drawing/2014/main" id="{4F670EEC-7ACE-9633-2C7C-76E42A2C03C9}"/>
              </a:ext>
            </a:extLst>
          </p:cNvPr>
          <p:cNvSpPr/>
          <p:nvPr/>
        </p:nvSpPr>
        <p:spPr>
          <a:xfrm>
            <a:off x="225919" y="274307"/>
            <a:ext cx="11810492" cy="6412992"/>
          </a:xfrm>
          <a:custGeom>
            <a:avLst/>
            <a:gdLst>
              <a:gd name="connsiteX0" fmla="*/ 8595838 w 11810492"/>
              <a:gd name="connsiteY0" fmla="*/ 0 h 6412992"/>
              <a:gd name="connsiteX1" fmla="*/ 10004635 w 11810492"/>
              <a:gd name="connsiteY1" fmla="*/ 0 h 6412992"/>
              <a:gd name="connsiteX2" fmla="*/ 10112995 w 11810492"/>
              <a:gd name="connsiteY2" fmla="*/ 108360 h 6412992"/>
              <a:gd name="connsiteX3" fmla="*/ 10112995 w 11810492"/>
              <a:gd name="connsiteY3" fmla="*/ 444246 h 6412992"/>
              <a:gd name="connsiteX4" fmla="*/ 11672912 w 11810492"/>
              <a:gd name="connsiteY4" fmla="*/ 444246 h 6412992"/>
              <a:gd name="connsiteX5" fmla="*/ 11810492 w 11810492"/>
              <a:gd name="connsiteY5" fmla="*/ 581826 h 6412992"/>
              <a:gd name="connsiteX6" fmla="*/ 11810492 w 11810492"/>
              <a:gd name="connsiteY6" fmla="*/ 6275412 h 6412992"/>
              <a:gd name="connsiteX7" fmla="*/ 11672912 w 11810492"/>
              <a:gd name="connsiteY7" fmla="*/ 6412992 h 6412992"/>
              <a:gd name="connsiteX8" fmla="*/ 137580 w 11810492"/>
              <a:gd name="connsiteY8" fmla="*/ 6412992 h 6412992"/>
              <a:gd name="connsiteX9" fmla="*/ 0 w 11810492"/>
              <a:gd name="connsiteY9" fmla="*/ 6275412 h 6412992"/>
              <a:gd name="connsiteX10" fmla="*/ 0 w 11810492"/>
              <a:gd name="connsiteY10" fmla="*/ 581826 h 6412992"/>
              <a:gd name="connsiteX11" fmla="*/ 137580 w 11810492"/>
              <a:gd name="connsiteY11" fmla="*/ 444246 h 6412992"/>
              <a:gd name="connsiteX12" fmla="*/ 8487478 w 11810492"/>
              <a:gd name="connsiteY12" fmla="*/ 444246 h 6412992"/>
              <a:gd name="connsiteX13" fmla="*/ 8487478 w 11810492"/>
              <a:gd name="connsiteY13" fmla="*/ 108360 h 6412992"/>
              <a:gd name="connsiteX14" fmla="*/ 8595838 w 11810492"/>
              <a:gd name="connsiteY14" fmla="*/ 0 h 6412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810492" h="6412992">
                <a:moveTo>
                  <a:pt x="8595838" y="0"/>
                </a:moveTo>
                <a:lnTo>
                  <a:pt x="10004635" y="0"/>
                </a:lnTo>
                <a:cubicBezTo>
                  <a:pt x="10064481" y="0"/>
                  <a:pt x="10112995" y="48514"/>
                  <a:pt x="10112995" y="108360"/>
                </a:cubicBezTo>
                <a:lnTo>
                  <a:pt x="10112995" y="444246"/>
                </a:lnTo>
                <a:lnTo>
                  <a:pt x="11672912" y="444246"/>
                </a:lnTo>
                <a:cubicBezTo>
                  <a:pt x="11748895" y="444246"/>
                  <a:pt x="11810492" y="505843"/>
                  <a:pt x="11810492" y="581826"/>
                </a:cubicBezTo>
                <a:lnTo>
                  <a:pt x="11810492" y="6275412"/>
                </a:lnTo>
                <a:cubicBezTo>
                  <a:pt x="11810492" y="6351395"/>
                  <a:pt x="11748895" y="6412992"/>
                  <a:pt x="11672912" y="6412992"/>
                </a:cubicBezTo>
                <a:lnTo>
                  <a:pt x="137580" y="6412992"/>
                </a:lnTo>
                <a:cubicBezTo>
                  <a:pt x="61597" y="6412992"/>
                  <a:pt x="0" y="6351395"/>
                  <a:pt x="0" y="6275412"/>
                </a:cubicBezTo>
                <a:lnTo>
                  <a:pt x="0" y="581826"/>
                </a:lnTo>
                <a:cubicBezTo>
                  <a:pt x="0" y="505843"/>
                  <a:pt x="61597" y="444246"/>
                  <a:pt x="137580" y="444246"/>
                </a:cubicBezTo>
                <a:lnTo>
                  <a:pt x="8487478" y="444246"/>
                </a:lnTo>
                <a:lnTo>
                  <a:pt x="8487478" y="108360"/>
                </a:lnTo>
                <a:cubicBezTo>
                  <a:pt x="8487478" y="48514"/>
                  <a:pt x="8535992" y="0"/>
                  <a:pt x="8595838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rgbClr val="235884"/>
            </a:solidFill>
          </a:ln>
          <a:effectLst>
            <a:outerShdw dist="889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684000" rtlCol="0" anchor="t">
            <a:noAutofit/>
          </a:bodyPr>
          <a:lstStyle/>
          <a:p>
            <a:pPr marL="1435100" latinLnBrk="0">
              <a:defRPr/>
            </a:pPr>
            <a:endParaRPr lang="en-US" altLang="ko-KR" sz="700" kern="0" dirty="0">
              <a:solidFill>
                <a:srgbClr val="44546A"/>
              </a:solidFill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954E846E-2D76-C9D9-2888-4C101019069C}"/>
              </a:ext>
            </a:extLst>
          </p:cNvPr>
          <p:cNvCxnSpPr>
            <a:cxnSpLocks/>
          </p:cNvCxnSpPr>
          <p:nvPr/>
        </p:nvCxnSpPr>
        <p:spPr>
          <a:xfrm>
            <a:off x="350221" y="681264"/>
            <a:ext cx="13320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56924FA-2FE6-5DEC-0500-E9A0DC114860}"/>
              </a:ext>
            </a:extLst>
          </p:cNvPr>
          <p:cNvCxnSpPr>
            <a:cxnSpLocks/>
          </p:cNvCxnSpPr>
          <p:nvPr/>
        </p:nvCxnSpPr>
        <p:spPr>
          <a:xfrm>
            <a:off x="8856931" y="681264"/>
            <a:ext cx="1332000" cy="0"/>
          </a:xfrm>
          <a:prstGeom prst="line">
            <a:avLst/>
          </a:prstGeom>
          <a:ln w="25400">
            <a:solidFill>
              <a:srgbClr val="23588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B348880-0922-BB67-B3A1-3880F974793F}"/>
              </a:ext>
            </a:extLst>
          </p:cNvPr>
          <p:cNvSpPr txBox="1"/>
          <p:nvPr/>
        </p:nvSpPr>
        <p:spPr>
          <a:xfrm>
            <a:off x="8805381" y="332183"/>
            <a:ext cx="1435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rgbClr val="44546A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개선안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9F81ACE-042F-A30F-13C9-62546A5D1C6F}"/>
              </a:ext>
            </a:extLst>
          </p:cNvPr>
          <p:cNvSpPr/>
          <p:nvPr/>
        </p:nvSpPr>
        <p:spPr>
          <a:xfrm flipV="1">
            <a:off x="205042" y="6162448"/>
            <a:ext cx="11808000" cy="45719"/>
          </a:xfrm>
          <a:prstGeom prst="rect">
            <a:avLst/>
          </a:prstGeom>
          <a:solidFill>
            <a:srgbClr val="235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49DCED4-777A-D84D-D74E-E0C9EB1BB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5279" y="6237494"/>
            <a:ext cx="1519696" cy="30800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87835FE-68D8-0F56-945E-1B75781945CB}"/>
              </a:ext>
            </a:extLst>
          </p:cNvPr>
          <p:cNvSpPr txBox="1"/>
          <p:nvPr/>
        </p:nvSpPr>
        <p:spPr>
          <a:xfrm>
            <a:off x="5769585" y="6275916"/>
            <a:ext cx="2013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9/12</a:t>
            </a:r>
            <a:endParaRPr lang="ko-KR" altLang="en-US" sz="14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E16C521-DC0C-7262-A8D7-83C8411E5484}"/>
              </a:ext>
            </a:extLst>
          </p:cNvPr>
          <p:cNvSpPr txBox="1"/>
          <p:nvPr/>
        </p:nvSpPr>
        <p:spPr>
          <a:xfrm>
            <a:off x="662940" y="938009"/>
            <a:ext cx="10738756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kumimoji="1" lang="ko-KR" altLang="en-US" sz="1600" b="1" dirty="0">
                <a:ea typeface="맑은 고딕"/>
              </a:rPr>
              <a:t>인프라 측면 개선 </a:t>
            </a:r>
            <a:endParaRPr kumimoji="1" lang="en-US" altLang="ko-KR" sz="1600" b="1" dirty="0">
              <a:ea typeface="맑은 고딕"/>
            </a:endParaRPr>
          </a:p>
          <a:p>
            <a:pPr marL="285750" indent="-285750">
              <a:buFontTx/>
              <a:buChar char="-"/>
            </a:pPr>
            <a:r>
              <a:rPr kumimoji="1" lang="en-US" altLang="ko-KR" sz="1600" b="1" dirty="0">
                <a:ea typeface="맑은 고딕"/>
              </a:rPr>
              <a:t>5G </a:t>
            </a:r>
            <a:r>
              <a:rPr kumimoji="1" lang="ko-KR" altLang="en-US" sz="1600" b="1" dirty="0">
                <a:ea typeface="맑은 고딕"/>
              </a:rPr>
              <a:t>속도 향상 및 커버리지 확대 </a:t>
            </a:r>
            <a:r>
              <a:rPr lang="ko-KR" altLang="en-US" sz="1600" b="1" dirty="0">
                <a:ea typeface="맑은 고딕"/>
              </a:rPr>
              <a:t>▶ 데이터 품질에 대한 근본적 문제 해결로 잠재이탈 원인 관리</a:t>
            </a:r>
            <a:endParaRPr kumimoji="1" lang="en-US" altLang="ko-KR" sz="1600" b="1" dirty="0">
              <a:ea typeface="맑은 고딕"/>
            </a:endParaRPr>
          </a:p>
          <a:p>
            <a:pPr marL="285750" indent="-285750">
              <a:buFontTx/>
              <a:buChar char="-"/>
            </a:pPr>
            <a:r>
              <a:rPr lang="ko-KR" altLang="en-US" sz="1600" b="1" dirty="0">
                <a:ea typeface="맑은 고딕"/>
              </a:rPr>
              <a:t>고객센터 </a:t>
            </a:r>
            <a:r>
              <a:rPr lang="en-US" altLang="ko-KR" sz="1600" b="1" dirty="0">
                <a:ea typeface="맑은 고딕"/>
              </a:rPr>
              <a:t>AI </a:t>
            </a:r>
            <a:r>
              <a:rPr lang="ko-KR" altLang="en-US" sz="1600" b="1" dirty="0" err="1">
                <a:ea typeface="맑은 고딕"/>
              </a:rPr>
              <a:t>챗봇</a:t>
            </a:r>
            <a:r>
              <a:rPr lang="ko-KR" altLang="en-US" sz="1600" b="1" dirty="0">
                <a:ea typeface="맑은 고딕"/>
              </a:rPr>
              <a:t> 도입 ▶ </a:t>
            </a:r>
            <a:r>
              <a:rPr lang="en-US" altLang="ko-KR" sz="1600" b="1" dirty="0">
                <a:ea typeface="맑은 고딕"/>
              </a:rPr>
              <a:t>24</a:t>
            </a:r>
            <a:r>
              <a:rPr lang="ko-KR" altLang="en-US" sz="1600" b="1" dirty="0">
                <a:ea typeface="맑은 고딕"/>
              </a:rPr>
              <a:t>시간</a:t>
            </a:r>
            <a:r>
              <a:rPr lang="en-US" altLang="ko-KR" sz="1600" b="1" dirty="0">
                <a:ea typeface="맑은 고딕"/>
              </a:rPr>
              <a:t>·</a:t>
            </a:r>
            <a:r>
              <a:rPr lang="ko-KR" altLang="en-US" sz="1600" b="1" dirty="0">
                <a:ea typeface="맑은 고딕"/>
              </a:rPr>
              <a:t>맞춤 상담 가능하여 고객 만족도 향상 제고</a:t>
            </a:r>
            <a:endParaRPr lang="en-US" altLang="ko-KR" sz="1600" b="1" dirty="0">
              <a:ea typeface="맑은 고딕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DFCFEA8-A975-3E54-57A3-BBB003D13AF5}"/>
              </a:ext>
            </a:extLst>
          </p:cNvPr>
          <p:cNvSpPr txBox="1"/>
          <p:nvPr/>
        </p:nvSpPr>
        <p:spPr>
          <a:xfrm>
            <a:off x="5853502" y="4724337"/>
            <a:ext cx="386015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자료</a:t>
            </a:r>
            <a:r>
              <a:rPr lang="en-US" altLang="ko-KR" sz="800" dirty="0"/>
              <a:t>: KT</a:t>
            </a:r>
            <a:endParaRPr lang="ko-KR" altLang="en-US" sz="800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7FB9657A-C7C6-A228-9B98-F3A3DFBCB887}"/>
              </a:ext>
            </a:extLst>
          </p:cNvPr>
          <p:cNvGrpSpPr/>
          <p:nvPr/>
        </p:nvGrpSpPr>
        <p:grpSpPr>
          <a:xfrm>
            <a:off x="559157" y="2096820"/>
            <a:ext cx="3501024" cy="2899808"/>
            <a:chOff x="461307" y="1935773"/>
            <a:chExt cx="2276165" cy="2076439"/>
          </a:xfrm>
        </p:grpSpPr>
        <p:sp>
          <p:nvSpPr>
            <p:cNvPr id="30" name="object 6">
              <a:extLst>
                <a:ext uri="{FF2B5EF4-FFF2-40B4-BE49-F238E27FC236}">
                  <a16:creationId xmlns:a16="http://schemas.microsoft.com/office/drawing/2014/main" id="{FC6C68C5-C9B2-2803-A9B8-167B93E917DA}"/>
                </a:ext>
              </a:extLst>
            </p:cNvPr>
            <p:cNvSpPr/>
            <p:nvPr/>
          </p:nvSpPr>
          <p:spPr>
            <a:xfrm>
              <a:off x="461307" y="2085623"/>
              <a:ext cx="2276165" cy="1926589"/>
            </a:xfrm>
            <a:custGeom>
              <a:avLst/>
              <a:gdLst/>
              <a:ahLst/>
              <a:cxnLst/>
              <a:rect l="l" t="t" r="r" b="b"/>
              <a:pathLst>
                <a:path w="2443479" h="1926589">
                  <a:moveTo>
                    <a:pt x="0" y="321055"/>
                  </a:moveTo>
                  <a:lnTo>
                    <a:pt x="3481" y="273617"/>
                  </a:lnTo>
                  <a:lnTo>
                    <a:pt x="13592" y="228338"/>
                  </a:lnTo>
                  <a:lnTo>
                    <a:pt x="29839" y="185716"/>
                  </a:lnTo>
                  <a:lnTo>
                    <a:pt x="51723" y="146247"/>
                  </a:lnTo>
                  <a:lnTo>
                    <a:pt x="78748" y="110428"/>
                  </a:lnTo>
                  <a:lnTo>
                    <a:pt x="110418" y="78757"/>
                  </a:lnTo>
                  <a:lnTo>
                    <a:pt x="146236" y="51729"/>
                  </a:lnTo>
                  <a:lnTo>
                    <a:pt x="185705" y="29843"/>
                  </a:lnTo>
                  <a:lnTo>
                    <a:pt x="228329" y="13595"/>
                  </a:lnTo>
                  <a:lnTo>
                    <a:pt x="273612" y="3481"/>
                  </a:lnTo>
                  <a:lnTo>
                    <a:pt x="321055" y="0"/>
                  </a:lnTo>
                  <a:lnTo>
                    <a:pt x="2121916" y="0"/>
                  </a:lnTo>
                  <a:lnTo>
                    <a:pt x="2169354" y="3481"/>
                  </a:lnTo>
                  <a:lnTo>
                    <a:pt x="2214633" y="13595"/>
                  </a:lnTo>
                  <a:lnTo>
                    <a:pt x="2257255" y="29843"/>
                  </a:lnTo>
                  <a:lnTo>
                    <a:pt x="2296724" y="51729"/>
                  </a:lnTo>
                  <a:lnTo>
                    <a:pt x="2332543" y="78757"/>
                  </a:lnTo>
                  <a:lnTo>
                    <a:pt x="2364214" y="110428"/>
                  </a:lnTo>
                  <a:lnTo>
                    <a:pt x="2391242" y="146247"/>
                  </a:lnTo>
                  <a:lnTo>
                    <a:pt x="2413128" y="185716"/>
                  </a:lnTo>
                  <a:lnTo>
                    <a:pt x="2429376" y="228338"/>
                  </a:lnTo>
                  <a:lnTo>
                    <a:pt x="2439490" y="273617"/>
                  </a:lnTo>
                  <a:lnTo>
                    <a:pt x="2442972" y="321055"/>
                  </a:lnTo>
                  <a:lnTo>
                    <a:pt x="2442972" y="1605279"/>
                  </a:lnTo>
                  <a:lnTo>
                    <a:pt x="2439490" y="1652718"/>
                  </a:lnTo>
                  <a:lnTo>
                    <a:pt x="2429376" y="1697997"/>
                  </a:lnTo>
                  <a:lnTo>
                    <a:pt x="2413128" y="1740619"/>
                  </a:lnTo>
                  <a:lnTo>
                    <a:pt x="2391242" y="1780088"/>
                  </a:lnTo>
                  <a:lnTo>
                    <a:pt x="2364214" y="1815907"/>
                  </a:lnTo>
                  <a:lnTo>
                    <a:pt x="2332543" y="1847578"/>
                  </a:lnTo>
                  <a:lnTo>
                    <a:pt x="2296724" y="1874606"/>
                  </a:lnTo>
                  <a:lnTo>
                    <a:pt x="2257255" y="1896492"/>
                  </a:lnTo>
                  <a:lnTo>
                    <a:pt x="2214633" y="1912740"/>
                  </a:lnTo>
                  <a:lnTo>
                    <a:pt x="2169354" y="1922854"/>
                  </a:lnTo>
                  <a:lnTo>
                    <a:pt x="2121916" y="1926335"/>
                  </a:lnTo>
                  <a:lnTo>
                    <a:pt x="321055" y="1926335"/>
                  </a:lnTo>
                  <a:lnTo>
                    <a:pt x="273612" y="1922854"/>
                  </a:lnTo>
                  <a:lnTo>
                    <a:pt x="228329" y="1912740"/>
                  </a:lnTo>
                  <a:lnTo>
                    <a:pt x="185705" y="1896492"/>
                  </a:lnTo>
                  <a:lnTo>
                    <a:pt x="146236" y="1874606"/>
                  </a:lnTo>
                  <a:lnTo>
                    <a:pt x="110418" y="1847578"/>
                  </a:lnTo>
                  <a:lnTo>
                    <a:pt x="78748" y="1815907"/>
                  </a:lnTo>
                  <a:lnTo>
                    <a:pt x="51723" y="1780088"/>
                  </a:lnTo>
                  <a:lnTo>
                    <a:pt x="29839" y="1740619"/>
                  </a:lnTo>
                  <a:lnTo>
                    <a:pt x="13592" y="1697997"/>
                  </a:lnTo>
                  <a:lnTo>
                    <a:pt x="3481" y="1652718"/>
                  </a:lnTo>
                  <a:lnTo>
                    <a:pt x="0" y="1605279"/>
                  </a:lnTo>
                  <a:lnTo>
                    <a:pt x="0" y="321055"/>
                  </a:lnTo>
                  <a:close/>
                </a:path>
              </a:pathLst>
            </a:custGeom>
            <a:ln w="28575">
              <a:solidFill>
                <a:srgbClr val="235884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31" name="object 7">
              <a:extLst>
                <a:ext uri="{FF2B5EF4-FFF2-40B4-BE49-F238E27FC236}">
                  <a16:creationId xmlns:a16="http://schemas.microsoft.com/office/drawing/2014/main" id="{56920BBB-E7F7-5F81-B025-DF0604FD7F56}"/>
                </a:ext>
              </a:extLst>
            </p:cNvPr>
            <p:cNvSpPr/>
            <p:nvPr/>
          </p:nvSpPr>
          <p:spPr>
            <a:xfrm>
              <a:off x="721146" y="1935773"/>
              <a:ext cx="1637464" cy="340360"/>
            </a:xfrm>
            <a:custGeom>
              <a:avLst/>
              <a:gdLst/>
              <a:ahLst/>
              <a:cxnLst/>
              <a:rect l="l" t="t" r="r" b="b"/>
              <a:pathLst>
                <a:path w="2022475" h="340360">
                  <a:moveTo>
                    <a:pt x="2022348" y="0"/>
                  </a:moveTo>
                  <a:lnTo>
                    <a:pt x="0" y="0"/>
                  </a:lnTo>
                  <a:lnTo>
                    <a:pt x="0" y="339851"/>
                  </a:lnTo>
                  <a:lnTo>
                    <a:pt x="2022348" y="339851"/>
                  </a:lnTo>
                  <a:lnTo>
                    <a:pt x="202234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32" name="object 6">
            <a:extLst>
              <a:ext uri="{FF2B5EF4-FFF2-40B4-BE49-F238E27FC236}">
                <a16:creationId xmlns:a16="http://schemas.microsoft.com/office/drawing/2014/main" id="{8A1DE0BA-781A-E555-BA34-0776C54A1A0A}"/>
              </a:ext>
            </a:extLst>
          </p:cNvPr>
          <p:cNvSpPr/>
          <p:nvPr/>
        </p:nvSpPr>
        <p:spPr>
          <a:xfrm>
            <a:off x="4335240" y="2269157"/>
            <a:ext cx="3535834" cy="2690538"/>
          </a:xfrm>
          <a:custGeom>
            <a:avLst/>
            <a:gdLst/>
            <a:ahLst/>
            <a:cxnLst/>
            <a:rect l="l" t="t" r="r" b="b"/>
            <a:pathLst>
              <a:path w="2443479" h="1926589">
                <a:moveTo>
                  <a:pt x="0" y="321055"/>
                </a:moveTo>
                <a:lnTo>
                  <a:pt x="3481" y="273617"/>
                </a:lnTo>
                <a:lnTo>
                  <a:pt x="13592" y="228338"/>
                </a:lnTo>
                <a:lnTo>
                  <a:pt x="29839" y="185716"/>
                </a:lnTo>
                <a:lnTo>
                  <a:pt x="51723" y="146247"/>
                </a:lnTo>
                <a:lnTo>
                  <a:pt x="78748" y="110428"/>
                </a:lnTo>
                <a:lnTo>
                  <a:pt x="110418" y="78757"/>
                </a:lnTo>
                <a:lnTo>
                  <a:pt x="146236" y="51729"/>
                </a:lnTo>
                <a:lnTo>
                  <a:pt x="185705" y="29843"/>
                </a:lnTo>
                <a:lnTo>
                  <a:pt x="228329" y="13595"/>
                </a:lnTo>
                <a:lnTo>
                  <a:pt x="273612" y="3481"/>
                </a:lnTo>
                <a:lnTo>
                  <a:pt x="321055" y="0"/>
                </a:lnTo>
                <a:lnTo>
                  <a:pt x="2121916" y="0"/>
                </a:lnTo>
                <a:lnTo>
                  <a:pt x="2169354" y="3481"/>
                </a:lnTo>
                <a:lnTo>
                  <a:pt x="2214633" y="13595"/>
                </a:lnTo>
                <a:lnTo>
                  <a:pt x="2257255" y="29843"/>
                </a:lnTo>
                <a:lnTo>
                  <a:pt x="2296724" y="51729"/>
                </a:lnTo>
                <a:lnTo>
                  <a:pt x="2332543" y="78757"/>
                </a:lnTo>
                <a:lnTo>
                  <a:pt x="2364214" y="110428"/>
                </a:lnTo>
                <a:lnTo>
                  <a:pt x="2391242" y="146247"/>
                </a:lnTo>
                <a:lnTo>
                  <a:pt x="2413128" y="185716"/>
                </a:lnTo>
                <a:lnTo>
                  <a:pt x="2429376" y="228338"/>
                </a:lnTo>
                <a:lnTo>
                  <a:pt x="2439490" y="273617"/>
                </a:lnTo>
                <a:lnTo>
                  <a:pt x="2442972" y="321055"/>
                </a:lnTo>
                <a:lnTo>
                  <a:pt x="2442972" y="1605279"/>
                </a:lnTo>
                <a:lnTo>
                  <a:pt x="2439490" y="1652718"/>
                </a:lnTo>
                <a:lnTo>
                  <a:pt x="2429376" y="1697997"/>
                </a:lnTo>
                <a:lnTo>
                  <a:pt x="2413128" y="1740619"/>
                </a:lnTo>
                <a:lnTo>
                  <a:pt x="2391242" y="1780088"/>
                </a:lnTo>
                <a:lnTo>
                  <a:pt x="2364214" y="1815907"/>
                </a:lnTo>
                <a:lnTo>
                  <a:pt x="2332543" y="1847578"/>
                </a:lnTo>
                <a:lnTo>
                  <a:pt x="2296724" y="1874606"/>
                </a:lnTo>
                <a:lnTo>
                  <a:pt x="2257255" y="1896492"/>
                </a:lnTo>
                <a:lnTo>
                  <a:pt x="2214633" y="1912740"/>
                </a:lnTo>
                <a:lnTo>
                  <a:pt x="2169354" y="1922854"/>
                </a:lnTo>
                <a:lnTo>
                  <a:pt x="2121916" y="1926335"/>
                </a:lnTo>
                <a:lnTo>
                  <a:pt x="321055" y="1926335"/>
                </a:lnTo>
                <a:lnTo>
                  <a:pt x="273612" y="1922854"/>
                </a:lnTo>
                <a:lnTo>
                  <a:pt x="228329" y="1912740"/>
                </a:lnTo>
                <a:lnTo>
                  <a:pt x="185705" y="1896492"/>
                </a:lnTo>
                <a:lnTo>
                  <a:pt x="146236" y="1874606"/>
                </a:lnTo>
                <a:lnTo>
                  <a:pt x="110418" y="1847578"/>
                </a:lnTo>
                <a:lnTo>
                  <a:pt x="78748" y="1815907"/>
                </a:lnTo>
                <a:lnTo>
                  <a:pt x="51723" y="1780088"/>
                </a:lnTo>
                <a:lnTo>
                  <a:pt x="29839" y="1740619"/>
                </a:lnTo>
                <a:lnTo>
                  <a:pt x="13592" y="1697997"/>
                </a:lnTo>
                <a:lnTo>
                  <a:pt x="3481" y="1652718"/>
                </a:lnTo>
                <a:lnTo>
                  <a:pt x="0" y="1605279"/>
                </a:lnTo>
                <a:lnTo>
                  <a:pt x="0" y="321055"/>
                </a:lnTo>
                <a:close/>
              </a:path>
            </a:pathLst>
          </a:custGeom>
          <a:ln w="28575">
            <a:solidFill>
              <a:srgbClr val="235884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3" name="object 7">
            <a:extLst>
              <a:ext uri="{FF2B5EF4-FFF2-40B4-BE49-F238E27FC236}">
                <a16:creationId xmlns:a16="http://schemas.microsoft.com/office/drawing/2014/main" id="{0DB5A90B-D086-D94C-D33F-F78F2792B273}"/>
              </a:ext>
            </a:extLst>
          </p:cNvPr>
          <p:cNvSpPr/>
          <p:nvPr/>
        </p:nvSpPr>
        <p:spPr>
          <a:xfrm>
            <a:off x="4765752" y="2057953"/>
            <a:ext cx="2714623" cy="475323"/>
          </a:xfrm>
          <a:custGeom>
            <a:avLst/>
            <a:gdLst/>
            <a:ahLst/>
            <a:cxnLst/>
            <a:rect l="l" t="t" r="r" b="b"/>
            <a:pathLst>
              <a:path w="2022475" h="340360">
                <a:moveTo>
                  <a:pt x="2022348" y="0"/>
                </a:moveTo>
                <a:lnTo>
                  <a:pt x="0" y="0"/>
                </a:lnTo>
                <a:lnTo>
                  <a:pt x="0" y="339851"/>
                </a:lnTo>
                <a:lnTo>
                  <a:pt x="2022348" y="339851"/>
                </a:lnTo>
                <a:lnTo>
                  <a:pt x="202234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C0A25CB-44E7-34DE-D053-4B65689FD430}"/>
              </a:ext>
            </a:extLst>
          </p:cNvPr>
          <p:cNvSpPr txBox="1"/>
          <p:nvPr/>
        </p:nvSpPr>
        <p:spPr>
          <a:xfrm>
            <a:off x="1168072" y="2111747"/>
            <a:ext cx="2167282" cy="307777"/>
          </a:xfrm>
          <a:prstGeom prst="rect">
            <a:avLst/>
          </a:prstGeom>
          <a:noFill/>
          <a:ln w="9525" algn="ctr">
            <a:noFill/>
            <a:miter/>
          </a:ln>
          <a:effectLst/>
        </p:spPr>
        <p:txBody>
          <a:bodyPr wrap="square">
            <a:spAutoFit/>
          </a:bodyPr>
          <a:lstStyle/>
          <a:p>
            <a:pPr algn="ctr"/>
            <a:r>
              <a:rPr kumimoji="1" lang="en-US" altLang="ko-KR" sz="1400" b="1" dirty="0">
                <a:ea typeface="맑은 고딕"/>
              </a:rPr>
              <a:t>5G </a:t>
            </a:r>
            <a:r>
              <a:rPr kumimoji="1" lang="ko-KR" altLang="en-US" sz="1400" b="1" dirty="0">
                <a:ea typeface="맑은 고딕"/>
              </a:rPr>
              <a:t>속도 향상 필요</a:t>
            </a:r>
            <a:endParaRPr lang="ko-KR" altLang="en-US" sz="1400" b="1" dirty="0">
              <a:ea typeface="맑은 고딕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84A72031-8348-0C49-60BF-D00CB5635EAB}"/>
              </a:ext>
            </a:extLst>
          </p:cNvPr>
          <p:cNvGrpSpPr/>
          <p:nvPr/>
        </p:nvGrpSpPr>
        <p:grpSpPr>
          <a:xfrm>
            <a:off x="8181197" y="2036505"/>
            <a:ext cx="3535834" cy="2901742"/>
            <a:chOff x="4659442" y="1059892"/>
            <a:chExt cx="3535834" cy="2901742"/>
          </a:xfrm>
        </p:grpSpPr>
        <p:grpSp>
          <p:nvGrpSpPr>
            <p:cNvPr id="36" name="그룹 35">
              <a:extLst>
                <a:ext uri="{FF2B5EF4-FFF2-40B4-BE49-F238E27FC236}">
                  <a16:creationId xmlns:a16="http://schemas.microsoft.com/office/drawing/2014/main" id="{C64851F7-2200-AD01-D5A4-1DBCBA327EE9}"/>
                </a:ext>
              </a:extLst>
            </p:cNvPr>
            <p:cNvGrpSpPr/>
            <p:nvPr/>
          </p:nvGrpSpPr>
          <p:grpSpPr>
            <a:xfrm>
              <a:off x="4659442" y="1059892"/>
              <a:ext cx="3535834" cy="2901742"/>
              <a:chOff x="420582" y="1934388"/>
              <a:chExt cx="2298796" cy="2077824"/>
            </a:xfrm>
          </p:grpSpPr>
          <p:sp>
            <p:nvSpPr>
              <p:cNvPr id="38" name="object 6">
                <a:extLst>
                  <a:ext uri="{FF2B5EF4-FFF2-40B4-BE49-F238E27FC236}">
                    <a16:creationId xmlns:a16="http://schemas.microsoft.com/office/drawing/2014/main" id="{8F326654-4F74-5DD0-E7C5-028C8E0AA373}"/>
                  </a:ext>
                </a:extLst>
              </p:cNvPr>
              <p:cNvSpPr/>
              <p:nvPr/>
            </p:nvSpPr>
            <p:spPr>
              <a:xfrm>
                <a:off x="420582" y="2085623"/>
                <a:ext cx="2298796" cy="1926589"/>
              </a:xfrm>
              <a:custGeom>
                <a:avLst/>
                <a:gdLst/>
                <a:ahLst/>
                <a:cxnLst/>
                <a:rect l="l" t="t" r="r" b="b"/>
                <a:pathLst>
                  <a:path w="2443479" h="1926589">
                    <a:moveTo>
                      <a:pt x="0" y="321055"/>
                    </a:moveTo>
                    <a:lnTo>
                      <a:pt x="3481" y="273617"/>
                    </a:lnTo>
                    <a:lnTo>
                      <a:pt x="13592" y="228338"/>
                    </a:lnTo>
                    <a:lnTo>
                      <a:pt x="29839" y="185716"/>
                    </a:lnTo>
                    <a:lnTo>
                      <a:pt x="51723" y="146247"/>
                    </a:lnTo>
                    <a:lnTo>
                      <a:pt x="78748" y="110428"/>
                    </a:lnTo>
                    <a:lnTo>
                      <a:pt x="110418" y="78757"/>
                    </a:lnTo>
                    <a:lnTo>
                      <a:pt x="146236" y="51729"/>
                    </a:lnTo>
                    <a:lnTo>
                      <a:pt x="185705" y="29843"/>
                    </a:lnTo>
                    <a:lnTo>
                      <a:pt x="228329" y="13595"/>
                    </a:lnTo>
                    <a:lnTo>
                      <a:pt x="273612" y="3481"/>
                    </a:lnTo>
                    <a:lnTo>
                      <a:pt x="321055" y="0"/>
                    </a:lnTo>
                    <a:lnTo>
                      <a:pt x="2121916" y="0"/>
                    </a:lnTo>
                    <a:lnTo>
                      <a:pt x="2169354" y="3481"/>
                    </a:lnTo>
                    <a:lnTo>
                      <a:pt x="2214633" y="13595"/>
                    </a:lnTo>
                    <a:lnTo>
                      <a:pt x="2257255" y="29843"/>
                    </a:lnTo>
                    <a:lnTo>
                      <a:pt x="2296724" y="51729"/>
                    </a:lnTo>
                    <a:lnTo>
                      <a:pt x="2332543" y="78757"/>
                    </a:lnTo>
                    <a:lnTo>
                      <a:pt x="2364214" y="110428"/>
                    </a:lnTo>
                    <a:lnTo>
                      <a:pt x="2391242" y="146247"/>
                    </a:lnTo>
                    <a:lnTo>
                      <a:pt x="2413128" y="185716"/>
                    </a:lnTo>
                    <a:lnTo>
                      <a:pt x="2429376" y="228338"/>
                    </a:lnTo>
                    <a:lnTo>
                      <a:pt x="2439490" y="273617"/>
                    </a:lnTo>
                    <a:lnTo>
                      <a:pt x="2442972" y="321055"/>
                    </a:lnTo>
                    <a:lnTo>
                      <a:pt x="2442972" y="1605279"/>
                    </a:lnTo>
                    <a:lnTo>
                      <a:pt x="2439490" y="1652718"/>
                    </a:lnTo>
                    <a:lnTo>
                      <a:pt x="2429376" y="1697997"/>
                    </a:lnTo>
                    <a:lnTo>
                      <a:pt x="2413128" y="1740619"/>
                    </a:lnTo>
                    <a:lnTo>
                      <a:pt x="2391242" y="1780088"/>
                    </a:lnTo>
                    <a:lnTo>
                      <a:pt x="2364214" y="1815907"/>
                    </a:lnTo>
                    <a:lnTo>
                      <a:pt x="2332543" y="1847578"/>
                    </a:lnTo>
                    <a:lnTo>
                      <a:pt x="2296724" y="1874606"/>
                    </a:lnTo>
                    <a:lnTo>
                      <a:pt x="2257255" y="1896492"/>
                    </a:lnTo>
                    <a:lnTo>
                      <a:pt x="2214633" y="1912740"/>
                    </a:lnTo>
                    <a:lnTo>
                      <a:pt x="2169354" y="1922854"/>
                    </a:lnTo>
                    <a:lnTo>
                      <a:pt x="2121916" y="1926335"/>
                    </a:lnTo>
                    <a:lnTo>
                      <a:pt x="321055" y="1926335"/>
                    </a:lnTo>
                    <a:lnTo>
                      <a:pt x="273612" y="1922854"/>
                    </a:lnTo>
                    <a:lnTo>
                      <a:pt x="228329" y="1912740"/>
                    </a:lnTo>
                    <a:lnTo>
                      <a:pt x="185705" y="1896492"/>
                    </a:lnTo>
                    <a:lnTo>
                      <a:pt x="146236" y="1874606"/>
                    </a:lnTo>
                    <a:lnTo>
                      <a:pt x="110418" y="1847578"/>
                    </a:lnTo>
                    <a:lnTo>
                      <a:pt x="78748" y="1815907"/>
                    </a:lnTo>
                    <a:lnTo>
                      <a:pt x="51723" y="1780088"/>
                    </a:lnTo>
                    <a:lnTo>
                      <a:pt x="29839" y="1740619"/>
                    </a:lnTo>
                    <a:lnTo>
                      <a:pt x="13592" y="1697997"/>
                    </a:lnTo>
                    <a:lnTo>
                      <a:pt x="3481" y="1652718"/>
                    </a:lnTo>
                    <a:lnTo>
                      <a:pt x="0" y="1605279"/>
                    </a:lnTo>
                    <a:lnTo>
                      <a:pt x="0" y="321055"/>
                    </a:lnTo>
                    <a:close/>
                  </a:path>
                </a:pathLst>
              </a:custGeom>
              <a:ln w="28575">
                <a:solidFill>
                  <a:srgbClr val="235884"/>
                </a:solidFill>
              </a:ln>
            </p:spPr>
            <p:txBody>
              <a:bodyPr wrap="square" lIns="0" tIns="0" rIns="0" bIns="0" rtlCol="0"/>
              <a:lstStyle/>
              <a:p>
                <a:endParaRPr dirty="0"/>
              </a:p>
            </p:txBody>
          </p:sp>
          <p:sp>
            <p:nvSpPr>
              <p:cNvPr id="39" name="object 7">
                <a:extLst>
                  <a:ext uri="{FF2B5EF4-FFF2-40B4-BE49-F238E27FC236}">
                    <a16:creationId xmlns:a16="http://schemas.microsoft.com/office/drawing/2014/main" id="{45664899-9628-568B-BF25-128FA1D0B55A}"/>
                  </a:ext>
                </a:extLst>
              </p:cNvPr>
              <p:cNvSpPr/>
              <p:nvPr/>
            </p:nvSpPr>
            <p:spPr>
              <a:xfrm>
                <a:off x="799720" y="1934388"/>
                <a:ext cx="1605085" cy="340360"/>
              </a:xfrm>
              <a:custGeom>
                <a:avLst/>
                <a:gdLst/>
                <a:ahLst/>
                <a:cxnLst/>
                <a:rect l="l" t="t" r="r" b="b"/>
                <a:pathLst>
                  <a:path w="2022475" h="340360">
                    <a:moveTo>
                      <a:pt x="2022348" y="0"/>
                    </a:moveTo>
                    <a:lnTo>
                      <a:pt x="0" y="0"/>
                    </a:lnTo>
                    <a:lnTo>
                      <a:pt x="0" y="339851"/>
                    </a:lnTo>
                    <a:lnTo>
                      <a:pt x="2022348" y="339851"/>
                    </a:lnTo>
                    <a:lnTo>
                      <a:pt x="2022348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9A288E7-F2EF-8DB8-008B-24E7995D1810}"/>
                </a:ext>
              </a:extLst>
            </p:cNvPr>
            <p:cNvSpPr txBox="1"/>
            <p:nvPr/>
          </p:nvSpPr>
          <p:spPr>
            <a:xfrm>
              <a:off x="5266994" y="1081908"/>
              <a:ext cx="2439712" cy="307777"/>
            </a:xfrm>
            <a:prstGeom prst="rect">
              <a:avLst/>
            </a:prstGeom>
            <a:noFill/>
            <a:ln w="9525" algn="ctr">
              <a:noFill/>
              <a:miter/>
            </a:ln>
            <a:effectLst/>
          </p:spPr>
          <p:txBody>
            <a:bodyPr wrap="square">
              <a:spAutoFit/>
            </a:bodyPr>
            <a:lstStyle/>
            <a:p>
              <a:pPr marL="88900" indent="-88900" algn="ctr">
                <a:spcBef>
                  <a:spcPct val="20000"/>
                </a:spcBef>
                <a:defRPr/>
              </a:pPr>
              <a:r>
                <a:rPr lang="ko-KR" altLang="en-US" sz="1400" b="1">
                  <a:latin typeface="+mn-ea"/>
                </a:rPr>
                <a:t>고객센터 </a:t>
              </a:r>
              <a:r>
                <a:rPr lang="en-US" altLang="ko-KR" sz="1400" b="1" dirty="0">
                  <a:latin typeface="+mn-ea"/>
                </a:rPr>
                <a:t>AI </a:t>
              </a:r>
              <a:r>
                <a:rPr lang="ko-KR" altLang="en-US" sz="1400" b="1" dirty="0" err="1">
                  <a:latin typeface="+mn-ea"/>
                </a:rPr>
                <a:t>챗봇</a:t>
              </a:r>
              <a:r>
                <a:rPr lang="ko-KR" altLang="en-US" sz="1400" b="1" dirty="0">
                  <a:latin typeface="+mn-ea"/>
                </a:rPr>
                <a:t> 도입 </a:t>
              </a:r>
              <a:endParaRPr lang="en-US" altLang="ko-KR" sz="1400" b="1" dirty="0">
                <a:latin typeface="+mn-ea"/>
                <a:ea typeface="+mn-ea"/>
              </a:endParaRPr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4F18B907-E90A-7CEF-F5EA-78A00E098602}"/>
              </a:ext>
            </a:extLst>
          </p:cNvPr>
          <p:cNvSpPr txBox="1"/>
          <p:nvPr/>
        </p:nvSpPr>
        <p:spPr>
          <a:xfrm>
            <a:off x="4920062" y="2003114"/>
            <a:ext cx="2413898" cy="523220"/>
          </a:xfrm>
          <a:prstGeom prst="rect">
            <a:avLst/>
          </a:prstGeom>
          <a:noFill/>
          <a:ln w="9525" algn="ctr">
            <a:noFill/>
            <a:miter/>
          </a:ln>
          <a:effectLst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400" b="1" dirty="0">
                <a:ea typeface="맑은 고딕"/>
              </a:rPr>
              <a:t>설비 투자를 통한 </a:t>
            </a:r>
            <a:endParaRPr kumimoji="1" lang="en-US" altLang="ko-KR" sz="1400" b="1" dirty="0">
              <a:ea typeface="맑은 고딕"/>
            </a:endParaRPr>
          </a:p>
          <a:p>
            <a:pPr algn="ctr"/>
            <a:r>
              <a:rPr kumimoji="1" lang="en-US" altLang="ko-KR" sz="1400" b="1" dirty="0">
                <a:ea typeface="맑은 고딕"/>
              </a:rPr>
              <a:t>5G </a:t>
            </a:r>
            <a:r>
              <a:rPr kumimoji="1" lang="ko-KR" altLang="en-US" sz="1400" b="1" dirty="0">
                <a:ea typeface="맑은 고딕"/>
              </a:rPr>
              <a:t>커버리지 확대 필요</a:t>
            </a:r>
            <a:endParaRPr lang="ko-KR" altLang="en-US" sz="1400" b="1" dirty="0">
              <a:ea typeface="맑은 고딕"/>
            </a:endParaRPr>
          </a:p>
        </p:txBody>
      </p:sp>
      <p:pic>
        <p:nvPicPr>
          <p:cNvPr id="47" name="그림 46">
            <a:extLst>
              <a:ext uri="{FF2B5EF4-FFF2-40B4-BE49-F238E27FC236}">
                <a16:creationId xmlns:a16="http://schemas.microsoft.com/office/drawing/2014/main" id="{6E1A136A-2651-9300-D207-D5B5CDB6DD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71" y="2599686"/>
            <a:ext cx="2586522" cy="2130077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1BA7CE28-BC83-8003-C82B-14A602C13F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4272" y="2594417"/>
            <a:ext cx="1707588" cy="2094862"/>
          </a:xfrm>
          <a:prstGeom prst="rect">
            <a:avLst/>
          </a:prstGeom>
        </p:spPr>
      </p:pic>
      <p:pic>
        <p:nvPicPr>
          <p:cNvPr id="49" name="Picture 2" descr="5g 커버리지 맵(지도) skt, kt, lg 통신사별 확인 방법 : 네이버 블로그">
            <a:extLst>
              <a:ext uri="{FF2B5EF4-FFF2-40B4-BE49-F238E27FC236}">
                <a16:creationId xmlns:a16="http://schemas.microsoft.com/office/drawing/2014/main" id="{B872A4BA-B03E-74B6-C401-7F6B334A6B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197"/>
          <a:stretch/>
        </p:blipFill>
        <p:spPr bwMode="auto">
          <a:xfrm>
            <a:off x="4423577" y="2599686"/>
            <a:ext cx="1707588" cy="2094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9BD64099-EB7F-D247-8589-C5D72E3F4DC9}"/>
              </a:ext>
            </a:extLst>
          </p:cNvPr>
          <p:cNvSpPr txBox="1"/>
          <p:nvPr/>
        </p:nvSpPr>
        <p:spPr>
          <a:xfrm>
            <a:off x="4639000" y="4667147"/>
            <a:ext cx="18262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/>
              <a:t>&lt;</a:t>
            </a:r>
            <a:r>
              <a:rPr kumimoji="1" lang="en-US" altLang="ko-KR" sz="1200" dirty="0"/>
              <a:t>5G </a:t>
            </a:r>
            <a:r>
              <a:rPr kumimoji="1" lang="ko-KR" altLang="en-US" sz="1200" dirty="0"/>
              <a:t>커버리지</a:t>
            </a:r>
            <a:r>
              <a:rPr kumimoji="1" lang="en-US" altLang="ko-KR" sz="1200" dirty="0"/>
              <a:t>&gt;</a:t>
            </a:r>
            <a:endParaRPr kumimoji="1" lang="ko-Kore-KR" altLang="en-US" sz="12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577D17A-6A45-BC6C-F7A0-553DF771CA51}"/>
              </a:ext>
            </a:extLst>
          </p:cNvPr>
          <p:cNvSpPr txBox="1"/>
          <p:nvPr/>
        </p:nvSpPr>
        <p:spPr>
          <a:xfrm>
            <a:off x="6375932" y="4668681"/>
            <a:ext cx="13447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200" dirty="0"/>
              <a:t>&lt;LTE</a:t>
            </a:r>
            <a:r>
              <a:rPr kumimoji="1" lang="en-US" altLang="ko-KR" sz="1200" dirty="0"/>
              <a:t> </a:t>
            </a:r>
            <a:r>
              <a:rPr kumimoji="1" lang="ko-KR" altLang="en-US" sz="1200" dirty="0"/>
              <a:t>커버리지</a:t>
            </a:r>
            <a:r>
              <a:rPr kumimoji="1" lang="en-US" altLang="ko-KR" sz="1200" dirty="0"/>
              <a:t>&gt;</a:t>
            </a:r>
            <a:endParaRPr kumimoji="1" lang="ko-Kore-KR" altLang="en-US" sz="1200" dirty="0"/>
          </a:p>
        </p:txBody>
      </p:sp>
      <p:pic>
        <p:nvPicPr>
          <p:cNvPr id="54" name="그림 53" descr="텍스트이(가) 표시된 사진&#10;&#10;자동 생성된 설명">
            <a:extLst>
              <a:ext uri="{FF2B5EF4-FFF2-40B4-BE49-F238E27FC236}">
                <a16:creationId xmlns:a16="http://schemas.microsoft.com/office/drawing/2014/main" id="{93984700-2021-3F16-B956-6315AEF2C5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1761" y="2594416"/>
            <a:ext cx="3156228" cy="1823349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42B68E4A-19AC-8A47-8435-25003FD6738D}"/>
              </a:ext>
            </a:extLst>
          </p:cNvPr>
          <p:cNvSpPr txBox="1"/>
          <p:nvPr/>
        </p:nvSpPr>
        <p:spPr>
          <a:xfrm>
            <a:off x="8277761" y="4611907"/>
            <a:ext cx="3057086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800" dirty="0"/>
              <a:t>자료</a:t>
            </a:r>
            <a:r>
              <a:rPr kumimoji="1" lang="en-US" altLang="ko-KR" sz="800" dirty="0"/>
              <a:t>: </a:t>
            </a:r>
            <a:r>
              <a:rPr kumimoji="1" lang="ko-KR" altLang="en-US" sz="800" dirty="0" err="1"/>
              <a:t>파이낸셜뉴스</a:t>
            </a:r>
            <a:r>
              <a:rPr kumimoji="1" lang="en-US" altLang="ko-KR" sz="800" dirty="0"/>
              <a:t>, </a:t>
            </a:r>
            <a:r>
              <a:rPr lang="ko-KR" altLang="en-US" sz="800" i="0" dirty="0">
                <a:solidFill>
                  <a:srgbClr val="232323"/>
                </a:solidFill>
                <a:effectLst/>
                <a:latin typeface="AppleSDGothicNeo-Regular"/>
              </a:rPr>
              <a:t>콜센터 </a:t>
            </a:r>
            <a:r>
              <a:rPr lang="en-US" altLang="ko-KR" sz="800" i="0" dirty="0">
                <a:solidFill>
                  <a:srgbClr val="232323"/>
                </a:solidFill>
                <a:effectLst/>
                <a:latin typeface="AppleSDGothicNeo-Regular"/>
              </a:rPr>
              <a:t>'</a:t>
            </a:r>
            <a:r>
              <a:rPr lang="ko-KR" altLang="en-US" sz="800" i="0" dirty="0">
                <a:solidFill>
                  <a:srgbClr val="232323"/>
                </a:solidFill>
                <a:effectLst/>
                <a:latin typeface="AppleSDGothicNeo-Regular"/>
              </a:rPr>
              <a:t>혁명</a:t>
            </a:r>
            <a:r>
              <a:rPr lang="en-US" altLang="ko-KR" sz="800" i="0" dirty="0">
                <a:solidFill>
                  <a:srgbClr val="232323"/>
                </a:solidFill>
                <a:effectLst/>
                <a:latin typeface="AppleSDGothicNeo-Regular"/>
              </a:rPr>
              <a:t>'… AI </a:t>
            </a:r>
            <a:r>
              <a:rPr lang="ko-KR" altLang="en-US" sz="800" i="0" dirty="0">
                <a:solidFill>
                  <a:srgbClr val="232323"/>
                </a:solidFill>
                <a:effectLst/>
                <a:latin typeface="AppleSDGothicNeo-Regular"/>
              </a:rPr>
              <a:t>상담원 늘어난다</a:t>
            </a:r>
          </a:p>
          <a:p>
            <a:r>
              <a:rPr kumimoji="1" lang="en-US" altLang="ko-KR" sz="1100" dirty="0"/>
              <a:t> </a:t>
            </a:r>
            <a:endParaRPr kumimoji="1" lang="ko-Kore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2873803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1">
            <a:extLst>
              <a:ext uri="{FF2B5EF4-FFF2-40B4-BE49-F238E27FC236}">
                <a16:creationId xmlns:a16="http://schemas.microsoft.com/office/drawing/2014/main" id="{89F8A7E8-BD21-4526-A166-866FFFAAE462}"/>
              </a:ext>
            </a:extLst>
          </p:cNvPr>
          <p:cNvSpPr/>
          <p:nvPr/>
        </p:nvSpPr>
        <p:spPr>
          <a:xfrm>
            <a:off x="21821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목차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7F5E08D-9B18-80C6-A9AE-0614754EADA8}"/>
              </a:ext>
            </a:extLst>
          </p:cNvPr>
          <p:cNvSpPr/>
          <p:nvPr/>
        </p:nvSpPr>
        <p:spPr>
          <a:xfrm>
            <a:off x="1910274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추진배경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5D48CC2-C9F2-904F-ABBA-B5EFFA0D04BD}"/>
              </a:ext>
            </a:extLst>
          </p:cNvPr>
          <p:cNvSpPr/>
          <p:nvPr/>
        </p:nvSpPr>
        <p:spPr>
          <a:xfrm>
            <a:off x="3607771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현황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111E271-8AAE-FB4F-6811-49C28B0B0D8B}"/>
              </a:ext>
            </a:extLst>
          </p:cNvPr>
          <p:cNvSpPr/>
          <p:nvPr/>
        </p:nvSpPr>
        <p:spPr>
          <a:xfrm>
            <a:off x="530526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분석계획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24DB136-E636-9AC8-6056-0CC18D3A3B8D}"/>
              </a:ext>
            </a:extLst>
          </p:cNvPr>
          <p:cNvSpPr/>
          <p:nvPr/>
        </p:nvSpPr>
        <p:spPr>
          <a:xfrm>
            <a:off x="7002762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분석결과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B7B2521C-A3BF-91E0-E785-A771275F9D70}"/>
              </a:ext>
            </a:extLst>
          </p:cNvPr>
          <p:cNvSpPr/>
          <p:nvPr/>
        </p:nvSpPr>
        <p:spPr>
          <a:xfrm>
            <a:off x="10397754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en-US" altLang="ko-KR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Learned Lesson</a:t>
            </a:r>
            <a:endParaRPr lang="ko-KR" altLang="en-US" sz="1100" dirty="0">
              <a:solidFill>
                <a:prstClr val="white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" name="자유형 17">
            <a:extLst>
              <a:ext uri="{FF2B5EF4-FFF2-40B4-BE49-F238E27FC236}">
                <a16:creationId xmlns:a16="http://schemas.microsoft.com/office/drawing/2014/main" id="{4F670EEC-7ACE-9633-2C7C-76E42A2C03C9}"/>
              </a:ext>
            </a:extLst>
          </p:cNvPr>
          <p:cNvSpPr/>
          <p:nvPr/>
        </p:nvSpPr>
        <p:spPr>
          <a:xfrm>
            <a:off x="202550" y="249174"/>
            <a:ext cx="11810492" cy="6412992"/>
          </a:xfrm>
          <a:custGeom>
            <a:avLst/>
            <a:gdLst>
              <a:gd name="connsiteX0" fmla="*/ 8595838 w 11810492"/>
              <a:gd name="connsiteY0" fmla="*/ 0 h 6412992"/>
              <a:gd name="connsiteX1" fmla="*/ 10004635 w 11810492"/>
              <a:gd name="connsiteY1" fmla="*/ 0 h 6412992"/>
              <a:gd name="connsiteX2" fmla="*/ 10112995 w 11810492"/>
              <a:gd name="connsiteY2" fmla="*/ 108360 h 6412992"/>
              <a:gd name="connsiteX3" fmla="*/ 10112995 w 11810492"/>
              <a:gd name="connsiteY3" fmla="*/ 444246 h 6412992"/>
              <a:gd name="connsiteX4" fmla="*/ 11672912 w 11810492"/>
              <a:gd name="connsiteY4" fmla="*/ 444246 h 6412992"/>
              <a:gd name="connsiteX5" fmla="*/ 11810492 w 11810492"/>
              <a:gd name="connsiteY5" fmla="*/ 581826 h 6412992"/>
              <a:gd name="connsiteX6" fmla="*/ 11810492 w 11810492"/>
              <a:gd name="connsiteY6" fmla="*/ 6275412 h 6412992"/>
              <a:gd name="connsiteX7" fmla="*/ 11672912 w 11810492"/>
              <a:gd name="connsiteY7" fmla="*/ 6412992 h 6412992"/>
              <a:gd name="connsiteX8" fmla="*/ 137580 w 11810492"/>
              <a:gd name="connsiteY8" fmla="*/ 6412992 h 6412992"/>
              <a:gd name="connsiteX9" fmla="*/ 0 w 11810492"/>
              <a:gd name="connsiteY9" fmla="*/ 6275412 h 6412992"/>
              <a:gd name="connsiteX10" fmla="*/ 0 w 11810492"/>
              <a:gd name="connsiteY10" fmla="*/ 581826 h 6412992"/>
              <a:gd name="connsiteX11" fmla="*/ 137580 w 11810492"/>
              <a:gd name="connsiteY11" fmla="*/ 444246 h 6412992"/>
              <a:gd name="connsiteX12" fmla="*/ 8487478 w 11810492"/>
              <a:gd name="connsiteY12" fmla="*/ 444246 h 6412992"/>
              <a:gd name="connsiteX13" fmla="*/ 8487478 w 11810492"/>
              <a:gd name="connsiteY13" fmla="*/ 108360 h 6412992"/>
              <a:gd name="connsiteX14" fmla="*/ 8595838 w 11810492"/>
              <a:gd name="connsiteY14" fmla="*/ 0 h 6412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810492" h="6412992">
                <a:moveTo>
                  <a:pt x="8595838" y="0"/>
                </a:moveTo>
                <a:lnTo>
                  <a:pt x="10004635" y="0"/>
                </a:lnTo>
                <a:cubicBezTo>
                  <a:pt x="10064481" y="0"/>
                  <a:pt x="10112995" y="48514"/>
                  <a:pt x="10112995" y="108360"/>
                </a:cubicBezTo>
                <a:lnTo>
                  <a:pt x="10112995" y="444246"/>
                </a:lnTo>
                <a:lnTo>
                  <a:pt x="11672912" y="444246"/>
                </a:lnTo>
                <a:cubicBezTo>
                  <a:pt x="11748895" y="444246"/>
                  <a:pt x="11810492" y="505843"/>
                  <a:pt x="11810492" y="581826"/>
                </a:cubicBezTo>
                <a:lnTo>
                  <a:pt x="11810492" y="6275412"/>
                </a:lnTo>
                <a:cubicBezTo>
                  <a:pt x="11810492" y="6351395"/>
                  <a:pt x="11748895" y="6412992"/>
                  <a:pt x="11672912" y="6412992"/>
                </a:cubicBezTo>
                <a:lnTo>
                  <a:pt x="137580" y="6412992"/>
                </a:lnTo>
                <a:cubicBezTo>
                  <a:pt x="61597" y="6412992"/>
                  <a:pt x="0" y="6351395"/>
                  <a:pt x="0" y="6275412"/>
                </a:cubicBezTo>
                <a:lnTo>
                  <a:pt x="0" y="581826"/>
                </a:lnTo>
                <a:cubicBezTo>
                  <a:pt x="0" y="505843"/>
                  <a:pt x="61597" y="444246"/>
                  <a:pt x="137580" y="444246"/>
                </a:cubicBezTo>
                <a:lnTo>
                  <a:pt x="8487478" y="444246"/>
                </a:lnTo>
                <a:lnTo>
                  <a:pt x="8487478" y="108360"/>
                </a:lnTo>
                <a:cubicBezTo>
                  <a:pt x="8487478" y="48514"/>
                  <a:pt x="8535992" y="0"/>
                  <a:pt x="8595838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rgbClr val="235884"/>
            </a:solidFill>
          </a:ln>
          <a:effectLst>
            <a:outerShdw dist="889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684000" rtlCol="0" anchor="t">
            <a:noAutofit/>
          </a:bodyPr>
          <a:lstStyle/>
          <a:p>
            <a:pPr marL="1435100" latinLnBrk="0">
              <a:defRPr/>
            </a:pPr>
            <a:endParaRPr lang="en-US" altLang="ko-KR" sz="700" kern="0" dirty="0">
              <a:solidFill>
                <a:srgbClr val="44546A"/>
              </a:solidFill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954E846E-2D76-C9D9-2888-4C101019069C}"/>
              </a:ext>
            </a:extLst>
          </p:cNvPr>
          <p:cNvCxnSpPr>
            <a:cxnSpLocks/>
          </p:cNvCxnSpPr>
          <p:nvPr/>
        </p:nvCxnSpPr>
        <p:spPr>
          <a:xfrm>
            <a:off x="350221" y="681264"/>
            <a:ext cx="13320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56924FA-2FE6-5DEC-0500-E9A0DC114860}"/>
              </a:ext>
            </a:extLst>
          </p:cNvPr>
          <p:cNvCxnSpPr>
            <a:cxnSpLocks/>
          </p:cNvCxnSpPr>
          <p:nvPr/>
        </p:nvCxnSpPr>
        <p:spPr>
          <a:xfrm>
            <a:off x="8856931" y="681264"/>
            <a:ext cx="1332000" cy="0"/>
          </a:xfrm>
          <a:prstGeom prst="line">
            <a:avLst/>
          </a:prstGeom>
          <a:ln w="25400">
            <a:solidFill>
              <a:srgbClr val="23588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B348880-0922-BB67-B3A1-3880F974793F}"/>
              </a:ext>
            </a:extLst>
          </p:cNvPr>
          <p:cNvSpPr txBox="1"/>
          <p:nvPr/>
        </p:nvSpPr>
        <p:spPr>
          <a:xfrm>
            <a:off x="8805381" y="332183"/>
            <a:ext cx="1435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rgbClr val="44546A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개선안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9F81ACE-042F-A30F-13C9-62546A5D1C6F}"/>
              </a:ext>
            </a:extLst>
          </p:cNvPr>
          <p:cNvSpPr/>
          <p:nvPr/>
        </p:nvSpPr>
        <p:spPr>
          <a:xfrm flipV="1">
            <a:off x="205042" y="6162448"/>
            <a:ext cx="11808000" cy="45719"/>
          </a:xfrm>
          <a:prstGeom prst="rect">
            <a:avLst/>
          </a:prstGeom>
          <a:solidFill>
            <a:srgbClr val="235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49DCED4-777A-D84D-D74E-E0C9EB1BB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5279" y="6237494"/>
            <a:ext cx="1519696" cy="30800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A21D996-46B7-B2D9-0F73-6FBCCB8ECF35}"/>
              </a:ext>
            </a:extLst>
          </p:cNvPr>
          <p:cNvSpPr txBox="1"/>
          <p:nvPr/>
        </p:nvSpPr>
        <p:spPr>
          <a:xfrm>
            <a:off x="5769585" y="6275916"/>
            <a:ext cx="2013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10/12</a:t>
            </a:r>
            <a:endParaRPr lang="ko-KR" altLang="en-US" sz="1400" b="1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D31C6655-232E-9C5C-A41F-B1B95E508AFD}"/>
              </a:ext>
            </a:extLst>
          </p:cNvPr>
          <p:cNvCxnSpPr/>
          <p:nvPr/>
        </p:nvCxnSpPr>
        <p:spPr>
          <a:xfrm>
            <a:off x="350221" y="681264"/>
            <a:ext cx="13320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2B4FABA7-61CA-72AB-5572-BED8750F5E46}"/>
              </a:ext>
            </a:extLst>
          </p:cNvPr>
          <p:cNvCxnSpPr/>
          <p:nvPr/>
        </p:nvCxnSpPr>
        <p:spPr>
          <a:xfrm>
            <a:off x="8856931" y="681264"/>
            <a:ext cx="1332000" cy="0"/>
          </a:xfrm>
          <a:prstGeom prst="line">
            <a:avLst/>
          </a:prstGeom>
          <a:ln w="25400">
            <a:solidFill>
              <a:srgbClr val="23588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그림 19">
            <a:extLst>
              <a:ext uri="{FF2B5EF4-FFF2-40B4-BE49-F238E27FC236}">
                <a16:creationId xmlns:a16="http://schemas.microsoft.com/office/drawing/2014/main" id="{CA619403-8135-A7A5-314A-D8FE1C1330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60" r="4230" b="7990"/>
          <a:stretch>
            <a:fillRect/>
          </a:stretch>
        </p:blipFill>
        <p:spPr>
          <a:xfrm>
            <a:off x="502649" y="1603429"/>
            <a:ext cx="2800639" cy="1865568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16791B45-DE17-EDA7-6D58-663358101CCF}"/>
              </a:ext>
            </a:extLst>
          </p:cNvPr>
          <p:cNvSpPr txBox="1"/>
          <p:nvPr/>
        </p:nvSpPr>
        <p:spPr>
          <a:xfrm>
            <a:off x="537529" y="3498938"/>
            <a:ext cx="3208912" cy="95410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  <a:defRPr/>
            </a:pPr>
            <a:r>
              <a:rPr lang="ko-KR" altLang="en-US" sz="1400" dirty="0">
                <a:ea typeface="맑은 고딕"/>
              </a:rPr>
              <a:t>기존에는 </a:t>
            </a:r>
            <a:r>
              <a:rPr lang="en-US" altLang="ko-KR" sz="1400" dirty="0" err="1">
                <a:ea typeface="맑은 고딕"/>
              </a:rPr>
              <a:t>ChurnScore</a:t>
            </a:r>
            <a:r>
              <a:rPr lang="ko-KR" altLang="en-US" sz="1400" dirty="0">
                <a:ea typeface="맑은 고딕"/>
              </a:rPr>
              <a:t>가 잠재 이탈고객을 예측</a:t>
            </a:r>
            <a:endParaRPr lang="en-US" altLang="ko-KR" sz="1400" dirty="0">
              <a:ea typeface="맑은 고딕"/>
            </a:endParaRPr>
          </a:p>
          <a:p>
            <a:pPr marL="285750" indent="-285750">
              <a:buFont typeface="Wingdings" panose="05000000000000000000" pitchFamily="2" charset="2"/>
              <a:buChar char="v"/>
              <a:defRPr/>
            </a:pPr>
            <a:r>
              <a:rPr lang="en-US" altLang="ko-KR" sz="1400" dirty="0" err="1">
                <a:ea typeface="맑은 고딕"/>
              </a:rPr>
              <a:t>ChurnScore</a:t>
            </a:r>
            <a:r>
              <a:rPr lang="en-US" altLang="ko-KR" sz="1400" dirty="0">
                <a:ea typeface="맑은 고딕"/>
              </a:rPr>
              <a:t> 65~80</a:t>
            </a:r>
            <a:r>
              <a:rPr lang="ko-KR" altLang="en-US" sz="1400" dirty="0">
                <a:ea typeface="맑은 고딕"/>
              </a:rPr>
              <a:t>인 고객 분류가 어려움</a:t>
            </a:r>
            <a:endParaRPr lang="ko-KR" dirty="0">
              <a:ea typeface="맑은 고딕"/>
            </a:endParaRPr>
          </a:p>
        </p:txBody>
      </p:sp>
      <p:sp>
        <p:nvSpPr>
          <p:cNvPr id="22" name="화살표: 아래쪽 21">
            <a:extLst>
              <a:ext uri="{FF2B5EF4-FFF2-40B4-BE49-F238E27FC236}">
                <a16:creationId xmlns:a16="http://schemas.microsoft.com/office/drawing/2014/main" id="{40A57B32-E71D-BF5D-F641-AFF25279BDD2}"/>
              </a:ext>
            </a:extLst>
          </p:cNvPr>
          <p:cNvSpPr/>
          <p:nvPr/>
        </p:nvSpPr>
        <p:spPr>
          <a:xfrm>
            <a:off x="5038190" y="4835871"/>
            <a:ext cx="633964" cy="661833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235884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화살표: 아래쪽 22">
            <a:extLst>
              <a:ext uri="{FF2B5EF4-FFF2-40B4-BE49-F238E27FC236}">
                <a16:creationId xmlns:a16="http://schemas.microsoft.com/office/drawing/2014/main" id="{0DDC70B6-FF1D-9B4D-B447-2C3EDBA37B89}"/>
              </a:ext>
            </a:extLst>
          </p:cNvPr>
          <p:cNvSpPr/>
          <p:nvPr/>
        </p:nvSpPr>
        <p:spPr>
          <a:xfrm>
            <a:off x="1511558" y="4851348"/>
            <a:ext cx="633964" cy="661833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235884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5CE87A9-D0E6-D407-1CCC-A8C4AE8AD28C}"/>
              </a:ext>
            </a:extLst>
          </p:cNvPr>
          <p:cNvSpPr txBox="1"/>
          <p:nvPr/>
        </p:nvSpPr>
        <p:spPr>
          <a:xfrm>
            <a:off x="1021272" y="5578361"/>
            <a:ext cx="2256236" cy="30777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r>
              <a:rPr lang="ko-KR" altLang="en-US" sz="1400" b="1" dirty="0">
                <a:ea typeface="맑은 고딕"/>
              </a:rPr>
              <a:t>이탈 관리 효율 저하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563A72B-9341-9F3A-006E-502647502002}"/>
              </a:ext>
            </a:extLst>
          </p:cNvPr>
          <p:cNvSpPr txBox="1"/>
          <p:nvPr/>
        </p:nvSpPr>
        <p:spPr>
          <a:xfrm>
            <a:off x="4519329" y="5572221"/>
            <a:ext cx="2256236" cy="30777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r>
              <a:rPr lang="ko-KR" altLang="en-US" sz="1400" b="1" dirty="0">
                <a:ea typeface="맑은 고딕"/>
              </a:rPr>
              <a:t>이탈 관리 효율 상승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DB5F261F-FDF3-5C8F-A0D3-DFE0FF8C9942}"/>
              </a:ext>
            </a:extLst>
          </p:cNvPr>
          <p:cNvSpPr/>
          <p:nvPr/>
        </p:nvSpPr>
        <p:spPr>
          <a:xfrm>
            <a:off x="4085629" y="1978223"/>
            <a:ext cx="1220390" cy="428625"/>
          </a:xfrm>
          <a:prstGeom prst="roundRect">
            <a:avLst>
              <a:gd name="adj" fmla="val 16667"/>
            </a:avLst>
          </a:prstGeom>
          <a:solidFill>
            <a:srgbClr val="235884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>
              <a:defRPr/>
            </a:pPr>
            <a:r>
              <a:rPr lang="en-US" altLang="ko-KR" sz="1400" dirty="0">
                <a:ea typeface="맑은 고딕"/>
              </a:rPr>
              <a:t>Satis</a:t>
            </a: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BACF9A39-237C-85F0-C57C-3E0279AFD374}"/>
              </a:ext>
            </a:extLst>
          </p:cNvPr>
          <p:cNvSpPr/>
          <p:nvPr/>
        </p:nvSpPr>
        <p:spPr>
          <a:xfrm>
            <a:off x="5375076" y="1978223"/>
            <a:ext cx="1220390" cy="428625"/>
          </a:xfrm>
          <a:prstGeom prst="roundRect">
            <a:avLst>
              <a:gd name="adj" fmla="val 16667"/>
            </a:avLst>
          </a:prstGeom>
          <a:solidFill>
            <a:srgbClr val="235884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>
              <a:defRPr/>
            </a:pPr>
            <a:r>
              <a:rPr lang="en-US" altLang="ko-KR" sz="1200" dirty="0" err="1">
                <a:ea typeface="맑은 고딕"/>
              </a:rPr>
              <a:t>ChurnScore</a:t>
            </a:r>
            <a:endParaRPr lang="en-US" altLang="ko-KR" sz="1200">
              <a:ea typeface="맑은 고딕"/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1EBF9B4A-C29A-E1DD-BF67-899E329E4138}"/>
              </a:ext>
            </a:extLst>
          </p:cNvPr>
          <p:cNvSpPr/>
          <p:nvPr/>
        </p:nvSpPr>
        <p:spPr>
          <a:xfrm>
            <a:off x="5390555" y="2521148"/>
            <a:ext cx="1220390" cy="428625"/>
          </a:xfrm>
          <a:prstGeom prst="roundRect">
            <a:avLst>
              <a:gd name="adj" fmla="val 16667"/>
            </a:avLst>
          </a:prstGeom>
          <a:solidFill>
            <a:srgbClr val="235884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>
              <a:defRPr/>
            </a:pPr>
            <a:r>
              <a:rPr lang="ko-KR" altLang="en-US" sz="1100" dirty="0">
                <a:ea typeface="맑은 고딕"/>
              </a:rPr>
              <a:t>월평균요금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30B58C67-0E1E-D493-4EEA-183AEBA741FB}"/>
              </a:ext>
            </a:extLst>
          </p:cNvPr>
          <p:cNvSpPr/>
          <p:nvPr/>
        </p:nvSpPr>
        <p:spPr>
          <a:xfrm>
            <a:off x="4102298" y="2521148"/>
            <a:ext cx="1220390" cy="428625"/>
          </a:xfrm>
          <a:prstGeom prst="roundRect">
            <a:avLst>
              <a:gd name="adj" fmla="val 16667"/>
            </a:avLst>
          </a:prstGeom>
          <a:solidFill>
            <a:srgbClr val="235884"/>
          </a:solidFill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>
              <a:defRPr/>
            </a:pPr>
            <a:r>
              <a:rPr lang="ko-KR" altLang="en-US" sz="1200" dirty="0">
                <a:ea typeface="맑은 고딕"/>
              </a:rPr>
              <a:t>사용기한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06CEEC8-A3CF-3D1E-4F54-B1B7EA8E63E1}"/>
              </a:ext>
            </a:extLst>
          </p:cNvPr>
          <p:cNvSpPr txBox="1"/>
          <p:nvPr/>
        </p:nvSpPr>
        <p:spPr>
          <a:xfrm>
            <a:off x="3689514" y="3538896"/>
            <a:ext cx="3208912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  <a:defRPr/>
            </a:pPr>
            <a:r>
              <a:rPr lang="ko-KR" altLang="en-US" sz="1400" dirty="0"/>
              <a:t>개선안으로 잠재이탈고객 예측을 위한 </a:t>
            </a:r>
            <a:r>
              <a:rPr lang="en-US" altLang="ko-KR" sz="1400" dirty="0"/>
              <a:t>vital few </a:t>
            </a:r>
            <a:r>
              <a:rPr lang="ko-KR" altLang="en-US" sz="1400" dirty="0"/>
              <a:t>도출</a:t>
            </a:r>
            <a:endParaRPr lang="en-US" altLang="ko-KR" sz="1400" dirty="0"/>
          </a:p>
          <a:p>
            <a:pPr marL="285750" indent="-285750">
              <a:buFont typeface="Wingdings" panose="05000000000000000000" pitchFamily="2" charset="2"/>
              <a:buChar char="v"/>
              <a:defRPr/>
            </a:pPr>
            <a:r>
              <a:rPr lang="ko-KR" altLang="en-US" sz="1400" dirty="0"/>
              <a:t>이를 기준으로 분류모델을 만듦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71296AC-F586-F18E-1DEA-B8AB87CC9E2D}"/>
              </a:ext>
            </a:extLst>
          </p:cNvPr>
          <p:cNvSpPr txBox="1"/>
          <p:nvPr/>
        </p:nvSpPr>
        <p:spPr>
          <a:xfrm>
            <a:off x="4025318" y="2943873"/>
            <a:ext cx="1744267" cy="2000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700" b="1" dirty="0"/>
              <a:t>*</a:t>
            </a:r>
            <a:r>
              <a:rPr lang="en-US" altLang="ko-KR" sz="700" b="1" dirty="0" err="1"/>
              <a:t>Satis</a:t>
            </a:r>
            <a:r>
              <a:rPr lang="en-US" altLang="ko-KR" sz="700" b="1" dirty="0"/>
              <a:t> :</a:t>
            </a:r>
            <a:r>
              <a:rPr lang="en-US" altLang="ko-KR" sz="700" b="1" dirty="0" err="1"/>
              <a:t>SatisScore</a:t>
            </a:r>
            <a:r>
              <a:rPr lang="ko-KR" altLang="en-US" sz="700" b="1" dirty="0"/>
              <a:t>를 범주화</a:t>
            </a:r>
            <a:r>
              <a:rPr lang="en-US" altLang="ko-KR" sz="700" b="1" dirty="0"/>
              <a:t>(1-2,3,4-5)</a:t>
            </a:r>
          </a:p>
        </p:txBody>
      </p:sp>
      <p:pic>
        <p:nvPicPr>
          <p:cNvPr id="35" name="그림 34">
            <a:extLst>
              <a:ext uri="{FF2B5EF4-FFF2-40B4-BE49-F238E27FC236}">
                <a16:creationId xmlns:a16="http://schemas.microsoft.com/office/drawing/2014/main" id="{22E9E035-660D-793F-308A-DBA77F9540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4660"/>
          <a:stretch>
            <a:fillRect/>
          </a:stretch>
        </p:blipFill>
        <p:spPr>
          <a:xfrm>
            <a:off x="9581980" y="1694339"/>
            <a:ext cx="1993685" cy="2334433"/>
          </a:xfrm>
          <a:prstGeom prst="rect">
            <a:avLst/>
          </a:prstGeom>
        </p:spPr>
      </p:pic>
      <p:pic>
        <p:nvPicPr>
          <p:cNvPr id="36" name="그림 35">
            <a:extLst>
              <a:ext uri="{FF2B5EF4-FFF2-40B4-BE49-F238E27FC236}">
                <a16:creationId xmlns:a16="http://schemas.microsoft.com/office/drawing/2014/main" id="{67F6955B-9138-2593-7325-4E6DB9BBD0C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36010"/>
          <a:stretch>
            <a:fillRect/>
          </a:stretch>
        </p:blipFill>
        <p:spPr>
          <a:xfrm>
            <a:off x="7522966" y="1692863"/>
            <a:ext cx="1981918" cy="2369345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8B481D7C-B8E1-AB94-98F4-337A9095C958}"/>
              </a:ext>
            </a:extLst>
          </p:cNvPr>
          <p:cNvSpPr txBox="1"/>
          <p:nvPr/>
        </p:nvSpPr>
        <p:spPr>
          <a:xfrm>
            <a:off x="7822365" y="4035337"/>
            <a:ext cx="136922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000" b="1" dirty="0"/>
              <a:t>&lt;</a:t>
            </a:r>
            <a:r>
              <a:rPr lang="ko-KR" altLang="en-US" sz="1000" b="1" dirty="0"/>
              <a:t>시니어 고객</a:t>
            </a:r>
            <a:r>
              <a:rPr lang="en-US" altLang="ko-KR" sz="1000" b="1" dirty="0"/>
              <a:t>&gt;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A54EC43-E34A-603F-7BE2-491C1048855B}"/>
              </a:ext>
            </a:extLst>
          </p:cNvPr>
          <p:cNvSpPr txBox="1"/>
          <p:nvPr/>
        </p:nvSpPr>
        <p:spPr>
          <a:xfrm>
            <a:off x="9918502" y="4074709"/>
            <a:ext cx="136922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000" b="1" dirty="0"/>
              <a:t>&lt;</a:t>
            </a:r>
            <a:r>
              <a:rPr lang="ko-KR" altLang="en-US" sz="1000" b="1" dirty="0"/>
              <a:t>일반 고객</a:t>
            </a:r>
            <a:r>
              <a:rPr lang="en-US" altLang="ko-KR" sz="1000" b="1" dirty="0"/>
              <a:t>&gt;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BB1CCD6-9E23-D542-719B-CE1C336A61F4}"/>
              </a:ext>
            </a:extLst>
          </p:cNvPr>
          <p:cNvSpPr txBox="1"/>
          <p:nvPr/>
        </p:nvSpPr>
        <p:spPr>
          <a:xfrm>
            <a:off x="7518520" y="5510329"/>
            <a:ext cx="4101704" cy="523220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algn="ctr">
              <a:defRPr/>
            </a:pPr>
            <a:r>
              <a:rPr lang="ko-KR" altLang="en-US" sz="1400" b="1" dirty="0">
                <a:ea typeface="맑은 고딕"/>
              </a:rPr>
              <a:t>가입 해지 전</a:t>
            </a:r>
            <a:endParaRPr lang="ko-KR" b="1" dirty="0"/>
          </a:p>
          <a:p>
            <a:pPr algn="ctr">
              <a:defRPr/>
            </a:pPr>
            <a:r>
              <a:rPr lang="ko-KR" altLang="en-US" sz="1400" b="1" dirty="0">
                <a:ea typeface="맑은 고딕"/>
              </a:rPr>
              <a:t>고객 특성에 따른 서비스 추천 </a:t>
            </a:r>
          </a:p>
        </p:txBody>
      </p:sp>
      <p:sp>
        <p:nvSpPr>
          <p:cNvPr id="34" name="object 6">
            <a:extLst>
              <a:ext uri="{FF2B5EF4-FFF2-40B4-BE49-F238E27FC236}">
                <a16:creationId xmlns:a16="http://schemas.microsoft.com/office/drawing/2014/main" id="{7A66C767-CE95-C87E-7EF3-66E5ADE5AD52}"/>
              </a:ext>
            </a:extLst>
          </p:cNvPr>
          <p:cNvSpPr/>
          <p:nvPr/>
        </p:nvSpPr>
        <p:spPr>
          <a:xfrm>
            <a:off x="395257" y="1340569"/>
            <a:ext cx="6503169" cy="3371108"/>
          </a:xfrm>
          <a:custGeom>
            <a:avLst/>
            <a:gdLst/>
            <a:ahLst/>
            <a:cxnLst/>
            <a:rect l="l" t="t" r="r" b="b"/>
            <a:pathLst>
              <a:path w="2443479" h="1926589">
                <a:moveTo>
                  <a:pt x="0" y="321055"/>
                </a:moveTo>
                <a:lnTo>
                  <a:pt x="3481" y="273617"/>
                </a:lnTo>
                <a:lnTo>
                  <a:pt x="13592" y="228338"/>
                </a:lnTo>
                <a:lnTo>
                  <a:pt x="29839" y="185716"/>
                </a:lnTo>
                <a:lnTo>
                  <a:pt x="51723" y="146247"/>
                </a:lnTo>
                <a:lnTo>
                  <a:pt x="78748" y="110428"/>
                </a:lnTo>
                <a:lnTo>
                  <a:pt x="110418" y="78757"/>
                </a:lnTo>
                <a:lnTo>
                  <a:pt x="146236" y="51729"/>
                </a:lnTo>
                <a:lnTo>
                  <a:pt x="185705" y="29843"/>
                </a:lnTo>
                <a:lnTo>
                  <a:pt x="228329" y="13595"/>
                </a:lnTo>
                <a:lnTo>
                  <a:pt x="273612" y="3481"/>
                </a:lnTo>
                <a:lnTo>
                  <a:pt x="321055" y="0"/>
                </a:lnTo>
                <a:lnTo>
                  <a:pt x="2121916" y="0"/>
                </a:lnTo>
                <a:lnTo>
                  <a:pt x="2169354" y="3481"/>
                </a:lnTo>
                <a:lnTo>
                  <a:pt x="2214633" y="13595"/>
                </a:lnTo>
                <a:lnTo>
                  <a:pt x="2257255" y="29843"/>
                </a:lnTo>
                <a:lnTo>
                  <a:pt x="2296724" y="51729"/>
                </a:lnTo>
                <a:lnTo>
                  <a:pt x="2332543" y="78757"/>
                </a:lnTo>
                <a:lnTo>
                  <a:pt x="2364214" y="110428"/>
                </a:lnTo>
                <a:lnTo>
                  <a:pt x="2391242" y="146247"/>
                </a:lnTo>
                <a:lnTo>
                  <a:pt x="2413128" y="185716"/>
                </a:lnTo>
                <a:lnTo>
                  <a:pt x="2429376" y="228338"/>
                </a:lnTo>
                <a:lnTo>
                  <a:pt x="2439490" y="273617"/>
                </a:lnTo>
                <a:lnTo>
                  <a:pt x="2442972" y="321055"/>
                </a:lnTo>
                <a:lnTo>
                  <a:pt x="2442972" y="1605279"/>
                </a:lnTo>
                <a:lnTo>
                  <a:pt x="2439490" y="1652718"/>
                </a:lnTo>
                <a:lnTo>
                  <a:pt x="2429376" y="1697997"/>
                </a:lnTo>
                <a:lnTo>
                  <a:pt x="2413128" y="1740619"/>
                </a:lnTo>
                <a:lnTo>
                  <a:pt x="2391242" y="1780088"/>
                </a:lnTo>
                <a:lnTo>
                  <a:pt x="2364214" y="1815907"/>
                </a:lnTo>
                <a:lnTo>
                  <a:pt x="2332543" y="1847578"/>
                </a:lnTo>
                <a:lnTo>
                  <a:pt x="2296724" y="1874606"/>
                </a:lnTo>
                <a:lnTo>
                  <a:pt x="2257255" y="1896492"/>
                </a:lnTo>
                <a:lnTo>
                  <a:pt x="2214633" y="1912740"/>
                </a:lnTo>
                <a:lnTo>
                  <a:pt x="2169354" y="1922854"/>
                </a:lnTo>
                <a:lnTo>
                  <a:pt x="2121916" y="1926335"/>
                </a:lnTo>
                <a:lnTo>
                  <a:pt x="321055" y="1926335"/>
                </a:lnTo>
                <a:lnTo>
                  <a:pt x="273612" y="1922854"/>
                </a:lnTo>
                <a:lnTo>
                  <a:pt x="228329" y="1912740"/>
                </a:lnTo>
                <a:lnTo>
                  <a:pt x="185705" y="1896492"/>
                </a:lnTo>
                <a:lnTo>
                  <a:pt x="146236" y="1874606"/>
                </a:lnTo>
                <a:lnTo>
                  <a:pt x="110418" y="1847578"/>
                </a:lnTo>
                <a:lnTo>
                  <a:pt x="78748" y="1815907"/>
                </a:lnTo>
                <a:lnTo>
                  <a:pt x="51723" y="1780088"/>
                </a:lnTo>
                <a:lnTo>
                  <a:pt x="29839" y="1740619"/>
                </a:lnTo>
                <a:lnTo>
                  <a:pt x="13592" y="1697997"/>
                </a:lnTo>
                <a:lnTo>
                  <a:pt x="3481" y="1652718"/>
                </a:lnTo>
                <a:lnTo>
                  <a:pt x="0" y="1605279"/>
                </a:lnTo>
                <a:lnTo>
                  <a:pt x="0" y="321055"/>
                </a:lnTo>
                <a:close/>
              </a:path>
            </a:pathLst>
          </a:custGeom>
          <a:ln w="28575">
            <a:solidFill>
              <a:srgbClr val="235884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1" name="object 7">
            <a:extLst>
              <a:ext uri="{FF2B5EF4-FFF2-40B4-BE49-F238E27FC236}">
                <a16:creationId xmlns:a16="http://schemas.microsoft.com/office/drawing/2014/main" id="{76BEF808-145B-815C-CDAD-75E475BE0D50}"/>
              </a:ext>
            </a:extLst>
          </p:cNvPr>
          <p:cNvSpPr/>
          <p:nvPr/>
        </p:nvSpPr>
        <p:spPr>
          <a:xfrm>
            <a:off x="1697406" y="1175228"/>
            <a:ext cx="3890593" cy="475323"/>
          </a:xfrm>
          <a:custGeom>
            <a:avLst/>
            <a:gdLst/>
            <a:ahLst/>
            <a:cxnLst/>
            <a:rect l="l" t="t" r="r" b="b"/>
            <a:pathLst>
              <a:path w="2022475" h="340360">
                <a:moveTo>
                  <a:pt x="2022348" y="0"/>
                </a:moveTo>
                <a:lnTo>
                  <a:pt x="0" y="0"/>
                </a:lnTo>
                <a:lnTo>
                  <a:pt x="0" y="339851"/>
                </a:lnTo>
                <a:lnTo>
                  <a:pt x="2022348" y="339851"/>
                </a:lnTo>
                <a:lnTo>
                  <a:pt x="202234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2" name="TextBox 21">
            <a:extLst>
              <a:ext uri="{FF2B5EF4-FFF2-40B4-BE49-F238E27FC236}">
                <a16:creationId xmlns:a16="http://schemas.microsoft.com/office/drawing/2014/main" id="{838C25E7-1D6C-9C87-B158-FD499656F863}"/>
              </a:ext>
            </a:extLst>
          </p:cNvPr>
          <p:cNvSpPr txBox="1"/>
          <p:nvPr/>
        </p:nvSpPr>
        <p:spPr>
          <a:xfrm>
            <a:off x="2147087" y="1214386"/>
            <a:ext cx="5220890" cy="30777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r>
              <a:rPr lang="ko-KR" altLang="en-US" sz="1400" b="1" dirty="0">
                <a:ea typeface="맑은 고딕"/>
              </a:rPr>
              <a:t>새로운 분류 모델을 통한 이탈 관리</a:t>
            </a:r>
          </a:p>
        </p:txBody>
      </p:sp>
      <p:sp>
        <p:nvSpPr>
          <p:cNvPr id="42" name="object 6">
            <a:extLst>
              <a:ext uri="{FF2B5EF4-FFF2-40B4-BE49-F238E27FC236}">
                <a16:creationId xmlns:a16="http://schemas.microsoft.com/office/drawing/2014/main" id="{958859DB-74D3-B853-685F-92CB566EFB9D}"/>
              </a:ext>
            </a:extLst>
          </p:cNvPr>
          <p:cNvSpPr/>
          <p:nvPr/>
        </p:nvSpPr>
        <p:spPr>
          <a:xfrm>
            <a:off x="7135870" y="1348490"/>
            <a:ext cx="4739106" cy="3371108"/>
          </a:xfrm>
          <a:custGeom>
            <a:avLst/>
            <a:gdLst/>
            <a:ahLst/>
            <a:cxnLst/>
            <a:rect l="l" t="t" r="r" b="b"/>
            <a:pathLst>
              <a:path w="2443479" h="1926589">
                <a:moveTo>
                  <a:pt x="0" y="321055"/>
                </a:moveTo>
                <a:lnTo>
                  <a:pt x="3481" y="273617"/>
                </a:lnTo>
                <a:lnTo>
                  <a:pt x="13592" y="228338"/>
                </a:lnTo>
                <a:lnTo>
                  <a:pt x="29839" y="185716"/>
                </a:lnTo>
                <a:lnTo>
                  <a:pt x="51723" y="146247"/>
                </a:lnTo>
                <a:lnTo>
                  <a:pt x="78748" y="110428"/>
                </a:lnTo>
                <a:lnTo>
                  <a:pt x="110418" y="78757"/>
                </a:lnTo>
                <a:lnTo>
                  <a:pt x="146236" y="51729"/>
                </a:lnTo>
                <a:lnTo>
                  <a:pt x="185705" y="29843"/>
                </a:lnTo>
                <a:lnTo>
                  <a:pt x="228329" y="13595"/>
                </a:lnTo>
                <a:lnTo>
                  <a:pt x="273612" y="3481"/>
                </a:lnTo>
                <a:lnTo>
                  <a:pt x="321055" y="0"/>
                </a:lnTo>
                <a:lnTo>
                  <a:pt x="2121916" y="0"/>
                </a:lnTo>
                <a:lnTo>
                  <a:pt x="2169354" y="3481"/>
                </a:lnTo>
                <a:lnTo>
                  <a:pt x="2214633" y="13595"/>
                </a:lnTo>
                <a:lnTo>
                  <a:pt x="2257255" y="29843"/>
                </a:lnTo>
                <a:lnTo>
                  <a:pt x="2296724" y="51729"/>
                </a:lnTo>
                <a:lnTo>
                  <a:pt x="2332543" y="78757"/>
                </a:lnTo>
                <a:lnTo>
                  <a:pt x="2364214" y="110428"/>
                </a:lnTo>
                <a:lnTo>
                  <a:pt x="2391242" y="146247"/>
                </a:lnTo>
                <a:lnTo>
                  <a:pt x="2413128" y="185716"/>
                </a:lnTo>
                <a:lnTo>
                  <a:pt x="2429376" y="228338"/>
                </a:lnTo>
                <a:lnTo>
                  <a:pt x="2439490" y="273617"/>
                </a:lnTo>
                <a:lnTo>
                  <a:pt x="2442972" y="321055"/>
                </a:lnTo>
                <a:lnTo>
                  <a:pt x="2442972" y="1605279"/>
                </a:lnTo>
                <a:lnTo>
                  <a:pt x="2439490" y="1652718"/>
                </a:lnTo>
                <a:lnTo>
                  <a:pt x="2429376" y="1697997"/>
                </a:lnTo>
                <a:lnTo>
                  <a:pt x="2413128" y="1740619"/>
                </a:lnTo>
                <a:lnTo>
                  <a:pt x="2391242" y="1780088"/>
                </a:lnTo>
                <a:lnTo>
                  <a:pt x="2364214" y="1815907"/>
                </a:lnTo>
                <a:lnTo>
                  <a:pt x="2332543" y="1847578"/>
                </a:lnTo>
                <a:lnTo>
                  <a:pt x="2296724" y="1874606"/>
                </a:lnTo>
                <a:lnTo>
                  <a:pt x="2257255" y="1896492"/>
                </a:lnTo>
                <a:lnTo>
                  <a:pt x="2214633" y="1912740"/>
                </a:lnTo>
                <a:lnTo>
                  <a:pt x="2169354" y="1922854"/>
                </a:lnTo>
                <a:lnTo>
                  <a:pt x="2121916" y="1926335"/>
                </a:lnTo>
                <a:lnTo>
                  <a:pt x="321055" y="1926335"/>
                </a:lnTo>
                <a:lnTo>
                  <a:pt x="273612" y="1922854"/>
                </a:lnTo>
                <a:lnTo>
                  <a:pt x="228329" y="1912740"/>
                </a:lnTo>
                <a:lnTo>
                  <a:pt x="185705" y="1896492"/>
                </a:lnTo>
                <a:lnTo>
                  <a:pt x="146236" y="1874606"/>
                </a:lnTo>
                <a:lnTo>
                  <a:pt x="110418" y="1847578"/>
                </a:lnTo>
                <a:lnTo>
                  <a:pt x="78748" y="1815907"/>
                </a:lnTo>
                <a:lnTo>
                  <a:pt x="51723" y="1780088"/>
                </a:lnTo>
                <a:lnTo>
                  <a:pt x="29839" y="1740619"/>
                </a:lnTo>
                <a:lnTo>
                  <a:pt x="13592" y="1697997"/>
                </a:lnTo>
                <a:lnTo>
                  <a:pt x="3481" y="1652718"/>
                </a:lnTo>
                <a:lnTo>
                  <a:pt x="0" y="1605279"/>
                </a:lnTo>
                <a:lnTo>
                  <a:pt x="0" y="321055"/>
                </a:lnTo>
                <a:close/>
              </a:path>
            </a:pathLst>
          </a:custGeom>
          <a:ln w="28575">
            <a:solidFill>
              <a:srgbClr val="235884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0" name="object 7">
            <a:extLst>
              <a:ext uri="{FF2B5EF4-FFF2-40B4-BE49-F238E27FC236}">
                <a16:creationId xmlns:a16="http://schemas.microsoft.com/office/drawing/2014/main" id="{9470EE3F-3797-C6BB-6848-DAC6822BC7A3}"/>
              </a:ext>
            </a:extLst>
          </p:cNvPr>
          <p:cNvSpPr/>
          <p:nvPr/>
        </p:nvSpPr>
        <p:spPr>
          <a:xfrm>
            <a:off x="7892774" y="1153030"/>
            <a:ext cx="3394948" cy="475323"/>
          </a:xfrm>
          <a:custGeom>
            <a:avLst/>
            <a:gdLst/>
            <a:ahLst/>
            <a:cxnLst/>
            <a:rect l="l" t="t" r="r" b="b"/>
            <a:pathLst>
              <a:path w="2022475" h="340360">
                <a:moveTo>
                  <a:pt x="2022348" y="0"/>
                </a:moveTo>
                <a:lnTo>
                  <a:pt x="0" y="0"/>
                </a:lnTo>
                <a:lnTo>
                  <a:pt x="0" y="339851"/>
                </a:lnTo>
                <a:lnTo>
                  <a:pt x="2022348" y="339851"/>
                </a:lnTo>
                <a:lnTo>
                  <a:pt x="202234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3" name="TextBox 21">
            <a:extLst>
              <a:ext uri="{FF2B5EF4-FFF2-40B4-BE49-F238E27FC236}">
                <a16:creationId xmlns:a16="http://schemas.microsoft.com/office/drawing/2014/main" id="{1DDA005A-6344-4E18-76BD-9643DB3A362A}"/>
              </a:ext>
            </a:extLst>
          </p:cNvPr>
          <p:cNvSpPr txBox="1"/>
          <p:nvPr/>
        </p:nvSpPr>
        <p:spPr>
          <a:xfrm>
            <a:off x="8261156" y="1218358"/>
            <a:ext cx="3856113" cy="30777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defRPr/>
            </a:pPr>
            <a:r>
              <a:rPr lang="ko-KR" altLang="en-US" sz="1400" b="1" dirty="0">
                <a:ea typeface="맑은 고딕"/>
              </a:rPr>
              <a:t>분류 모델을 통한 서비스 추천</a:t>
            </a:r>
          </a:p>
        </p:txBody>
      </p:sp>
      <p:sp>
        <p:nvSpPr>
          <p:cNvPr id="18" name="화살표: 아래쪽 17">
            <a:extLst>
              <a:ext uri="{FF2B5EF4-FFF2-40B4-BE49-F238E27FC236}">
                <a16:creationId xmlns:a16="http://schemas.microsoft.com/office/drawing/2014/main" id="{522AA3BF-11AB-0F52-2784-CB24D4F20489}"/>
              </a:ext>
            </a:extLst>
          </p:cNvPr>
          <p:cNvSpPr/>
          <p:nvPr/>
        </p:nvSpPr>
        <p:spPr>
          <a:xfrm>
            <a:off x="9264998" y="4832744"/>
            <a:ext cx="633964" cy="661833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235884"/>
          </a:solidFill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1404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1">
            <a:extLst>
              <a:ext uri="{FF2B5EF4-FFF2-40B4-BE49-F238E27FC236}">
                <a16:creationId xmlns:a16="http://schemas.microsoft.com/office/drawing/2014/main" id="{89F8A7E8-BD21-4526-A166-866FFFAAE462}"/>
              </a:ext>
            </a:extLst>
          </p:cNvPr>
          <p:cNvSpPr/>
          <p:nvPr/>
        </p:nvSpPr>
        <p:spPr>
          <a:xfrm>
            <a:off x="21821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목차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7F5E08D-9B18-80C6-A9AE-0614754EADA8}"/>
              </a:ext>
            </a:extLst>
          </p:cNvPr>
          <p:cNvSpPr/>
          <p:nvPr/>
        </p:nvSpPr>
        <p:spPr>
          <a:xfrm>
            <a:off x="1910274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추진배경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5D48CC2-C9F2-904F-ABBA-B5EFFA0D04BD}"/>
              </a:ext>
            </a:extLst>
          </p:cNvPr>
          <p:cNvSpPr/>
          <p:nvPr/>
        </p:nvSpPr>
        <p:spPr>
          <a:xfrm>
            <a:off x="3607771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현황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111E271-8AAE-FB4F-6811-49C28B0B0D8B}"/>
              </a:ext>
            </a:extLst>
          </p:cNvPr>
          <p:cNvSpPr/>
          <p:nvPr/>
        </p:nvSpPr>
        <p:spPr>
          <a:xfrm>
            <a:off x="530526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분석계획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24DB136-E636-9AC8-6056-0CC18D3A3B8D}"/>
              </a:ext>
            </a:extLst>
          </p:cNvPr>
          <p:cNvSpPr/>
          <p:nvPr/>
        </p:nvSpPr>
        <p:spPr>
          <a:xfrm>
            <a:off x="7002762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분석결과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B7B2521C-A3BF-91E0-E785-A771275F9D70}"/>
              </a:ext>
            </a:extLst>
          </p:cNvPr>
          <p:cNvSpPr/>
          <p:nvPr/>
        </p:nvSpPr>
        <p:spPr>
          <a:xfrm>
            <a:off x="10397754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en-US" altLang="ko-KR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Learned Lesson</a:t>
            </a:r>
            <a:endParaRPr lang="ko-KR" altLang="en-US" sz="1100" dirty="0">
              <a:solidFill>
                <a:prstClr val="white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" name="자유형 17">
            <a:extLst>
              <a:ext uri="{FF2B5EF4-FFF2-40B4-BE49-F238E27FC236}">
                <a16:creationId xmlns:a16="http://schemas.microsoft.com/office/drawing/2014/main" id="{4F670EEC-7ACE-9633-2C7C-76E42A2C03C9}"/>
              </a:ext>
            </a:extLst>
          </p:cNvPr>
          <p:cNvSpPr/>
          <p:nvPr/>
        </p:nvSpPr>
        <p:spPr>
          <a:xfrm>
            <a:off x="212779" y="237018"/>
            <a:ext cx="11810492" cy="6412992"/>
          </a:xfrm>
          <a:custGeom>
            <a:avLst/>
            <a:gdLst>
              <a:gd name="connsiteX0" fmla="*/ 8595838 w 11810492"/>
              <a:gd name="connsiteY0" fmla="*/ 0 h 6412992"/>
              <a:gd name="connsiteX1" fmla="*/ 10004635 w 11810492"/>
              <a:gd name="connsiteY1" fmla="*/ 0 h 6412992"/>
              <a:gd name="connsiteX2" fmla="*/ 10112995 w 11810492"/>
              <a:gd name="connsiteY2" fmla="*/ 108360 h 6412992"/>
              <a:gd name="connsiteX3" fmla="*/ 10112995 w 11810492"/>
              <a:gd name="connsiteY3" fmla="*/ 444246 h 6412992"/>
              <a:gd name="connsiteX4" fmla="*/ 11672912 w 11810492"/>
              <a:gd name="connsiteY4" fmla="*/ 444246 h 6412992"/>
              <a:gd name="connsiteX5" fmla="*/ 11810492 w 11810492"/>
              <a:gd name="connsiteY5" fmla="*/ 581826 h 6412992"/>
              <a:gd name="connsiteX6" fmla="*/ 11810492 w 11810492"/>
              <a:gd name="connsiteY6" fmla="*/ 6275412 h 6412992"/>
              <a:gd name="connsiteX7" fmla="*/ 11672912 w 11810492"/>
              <a:gd name="connsiteY7" fmla="*/ 6412992 h 6412992"/>
              <a:gd name="connsiteX8" fmla="*/ 137580 w 11810492"/>
              <a:gd name="connsiteY8" fmla="*/ 6412992 h 6412992"/>
              <a:gd name="connsiteX9" fmla="*/ 0 w 11810492"/>
              <a:gd name="connsiteY9" fmla="*/ 6275412 h 6412992"/>
              <a:gd name="connsiteX10" fmla="*/ 0 w 11810492"/>
              <a:gd name="connsiteY10" fmla="*/ 581826 h 6412992"/>
              <a:gd name="connsiteX11" fmla="*/ 137580 w 11810492"/>
              <a:gd name="connsiteY11" fmla="*/ 444246 h 6412992"/>
              <a:gd name="connsiteX12" fmla="*/ 8487478 w 11810492"/>
              <a:gd name="connsiteY12" fmla="*/ 444246 h 6412992"/>
              <a:gd name="connsiteX13" fmla="*/ 8487478 w 11810492"/>
              <a:gd name="connsiteY13" fmla="*/ 108360 h 6412992"/>
              <a:gd name="connsiteX14" fmla="*/ 8595838 w 11810492"/>
              <a:gd name="connsiteY14" fmla="*/ 0 h 6412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810492" h="6412992">
                <a:moveTo>
                  <a:pt x="8595838" y="0"/>
                </a:moveTo>
                <a:lnTo>
                  <a:pt x="10004635" y="0"/>
                </a:lnTo>
                <a:cubicBezTo>
                  <a:pt x="10064481" y="0"/>
                  <a:pt x="10112995" y="48514"/>
                  <a:pt x="10112995" y="108360"/>
                </a:cubicBezTo>
                <a:lnTo>
                  <a:pt x="10112995" y="444246"/>
                </a:lnTo>
                <a:lnTo>
                  <a:pt x="11672912" y="444246"/>
                </a:lnTo>
                <a:cubicBezTo>
                  <a:pt x="11748895" y="444246"/>
                  <a:pt x="11810492" y="505843"/>
                  <a:pt x="11810492" y="581826"/>
                </a:cubicBezTo>
                <a:lnTo>
                  <a:pt x="11810492" y="6275412"/>
                </a:lnTo>
                <a:cubicBezTo>
                  <a:pt x="11810492" y="6351395"/>
                  <a:pt x="11748895" y="6412992"/>
                  <a:pt x="11672912" y="6412992"/>
                </a:cubicBezTo>
                <a:lnTo>
                  <a:pt x="137580" y="6412992"/>
                </a:lnTo>
                <a:cubicBezTo>
                  <a:pt x="61597" y="6412992"/>
                  <a:pt x="0" y="6351395"/>
                  <a:pt x="0" y="6275412"/>
                </a:cubicBezTo>
                <a:lnTo>
                  <a:pt x="0" y="581826"/>
                </a:lnTo>
                <a:cubicBezTo>
                  <a:pt x="0" y="505843"/>
                  <a:pt x="61597" y="444246"/>
                  <a:pt x="137580" y="444246"/>
                </a:cubicBezTo>
                <a:lnTo>
                  <a:pt x="8487478" y="444246"/>
                </a:lnTo>
                <a:lnTo>
                  <a:pt x="8487478" y="108360"/>
                </a:lnTo>
                <a:cubicBezTo>
                  <a:pt x="8487478" y="48514"/>
                  <a:pt x="8535992" y="0"/>
                  <a:pt x="8595838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rgbClr val="235884"/>
            </a:solidFill>
          </a:ln>
          <a:effectLst>
            <a:outerShdw dist="889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684000" rtlCol="0" anchor="t">
            <a:noAutofit/>
          </a:bodyPr>
          <a:lstStyle/>
          <a:p>
            <a:pPr marL="1435100" latinLnBrk="0">
              <a:defRPr/>
            </a:pPr>
            <a:endParaRPr lang="en-US" altLang="ko-KR" sz="700" kern="0" dirty="0">
              <a:solidFill>
                <a:srgbClr val="44546A"/>
              </a:solidFill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954E846E-2D76-C9D9-2888-4C101019069C}"/>
              </a:ext>
            </a:extLst>
          </p:cNvPr>
          <p:cNvCxnSpPr>
            <a:cxnSpLocks/>
          </p:cNvCxnSpPr>
          <p:nvPr/>
        </p:nvCxnSpPr>
        <p:spPr>
          <a:xfrm>
            <a:off x="350221" y="681264"/>
            <a:ext cx="13320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56924FA-2FE6-5DEC-0500-E9A0DC114860}"/>
              </a:ext>
            </a:extLst>
          </p:cNvPr>
          <p:cNvCxnSpPr>
            <a:cxnSpLocks/>
          </p:cNvCxnSpPr>
          <p:nvPr/>
        </p:nvCxnSpPr>
        <p:spPr>
          <a:xfrm>
            <a:off x="8856931" y="681264"/>
            <a:ext cx="1332000" cy="0"/>
          </a:xfrm>
          <a:prstGeom prst="line">
            <a:avLst/>
          </a:prstGeom>
          <a:ln w="25400">
            <a:solidFill>
              <a:srgbClr val="23588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B348880-0922-BB67-B3A1-3880F974793F}"/>
              </a:ext>
            </a:extLst>
          </p:cNvPr>
          <p:cNvSpPr txBox="1"/>
          <p:nvPr/>
        </p:nvSpPr>
        <p:spPr>
          <a:xfrm>
            <a:off x="8805381" y="332183"/>
            <a:ext cx="1435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rgbClr val="44546A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개선안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9F81ACE-042F-A30F-13C9-62546A5D1C6F}"/>
              </a:ext>
            </a:extLst>
          </p:cNvPr>
          <p:cNvSpPr/>
          <p:nvPr/>
        </p:nvSpPr>
        <p:spPr>
          <a:xfrm flipV="1">
            <a:off x="205042" y="6162448"/>
            <a:ext cx="11808000" cy="45719"/>
          </a:xfrm>
          <a:prstGeom prst="rect">
            <a:avLst/>
          </a:prstGeom>
          <a:solidFill>
            <a:srgbClr val="235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49DCED4-777A-D84D-D74E-E0C9EB1BB5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5279" y="6237494"/>
            <a:ext cx="1519696" cy="30800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87835FE-68D8-0F56-945E-1B75781945CB}"/>
              </a:ext>
            </a:extLst>
          </p:cNvPr>
          <p:cNvSpPr txBox="1"/>
          <p:nvPr/>
        </p:nvSpPr>
        <p:spPr>
          <a:xfrm>
            <a:off x="5769585" y="6275916"/>
            <a:ext cx="2013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11/12</a:t>
            </a:r>
            <a:endParaRPr lang="ko-KR" altLang="en-US" sz="14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26F5AA0-D462-9284-7D64-E1C8E1455928}"/>
              </a:ext>
            </a:extLst>
          </p:cNvPr>
          <p:cNvSpPr txBox="1"/>
          <p:nvPr/>
        </p:nvSpPr>
        <p:spPr>
          <a:xfrm>
            <a:off x="545078" y="931996"/>
            <a:ext cx="10459640" cy="36933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  <a:defRPr/>
            </a:pPr>
            <a:r>
              <a:rPr lang="ko-KR" altLang="en-US" b="1" dirty="0"/>
              <a:t>분류모델을 통한 서비스 추천 시연영상</a:t>
            </a:r>
          </a:p>
        </p:txBody>
      </p:sp>
      <p:pic>
        <p:nvPicPr>
          <p:cNvPr id="24" name="KakaoTalk_20220826_073109960">
            <a:hlinkClick r:id="" action="ppaction://media"/>
            <a:extLst>
              <a:ext uri="{FF2B5EF4-FFF2-40B4-BE49-F238E27FC236}">
                <a16:creationId xmlns:a16="http://schemas.microsoft.com/office/drawing/2014/main" id="{7068F745-1D8D-096F-2F97-6545BEA92D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1035" y="1436363"/>
            <a:ext cx="3049929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906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75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1">
            <a:extLst>
              <a:ext uri="{FF2B5EF4-FFF2-40B4-BE49-F238E27FC236}">
                <a16:creationId xmlns:a16="http://schemas.microsoft.com/office/drawing/2014/main" id="{BCBD7EC7-575C-FAA0-D265-498DB4D5463A}"/>
              </a:ext>
            </a:extLst>
          </p:cNvPr>
          <p:cNvSpPr/>
          <p:nvPr/>
        </p:nvSpPr>
        <p:spPr>
          <a:xfrm>
            <a:off x="21821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목차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E859A563-0A4D-0B2F-6A69-31123E067AA3}"/>
              </a:ext>
            </a:extLst>
          </p:cNvPr>
          <p:cNvSpPr/>
          <p:nvPr/>
        </p:nvSpPr>
        <p:spPr>
          <a:xfrm>
            <a:off x="1910274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추진배경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CF9331B3-C4B1-257C-F5F5-3590B520D5BF}"/>
              </a:ext>
            </a:extLst>
          </p:cNvPr>
          <p:cNvSpPr/>
          <p:nvPr/>
        </p:nvSpPr>
        <p:spPr>
          <a:xfrm>
            <a:off x="3607771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현황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C02BFE84-D047-62D2-A4B3-2CEB4E209D87}"/>
              </a:ext>
            </a:extLst>
          </p:cNvPr>
          <p:cNvSpPr/>
          <p:nvPr/>
        </p:nvSpPr>
        <p:spPr>
          <a:xfrm>
            <a:off x="530526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분석계획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C35FD33-E92F-A8BD-7D22-6F19D5C24FCD}"/>
              </a:ext>
            </a:extLst>
          </p:cNvPr>
          <p:cNvSpPr/>
          <p:nvPr/>
        </p:nvSpPr>
        <p:spPr>
          <a:xfrm>
            <a:off x="7002762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분석결과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4F6513E-C289-C162-DAEF-2A723E9CF73C}"/>
              </a:ext>
            </a:extLst>
          </p:cNvPr>
          <p:cNvSpPr/>
          <p:nvPr/>
        </p:nvSpPr>
        <p:spPr>
          <a:xfrm>
            <a:off x="870025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개선안</a:t>
            </a:r>
          </a:p>
        </p:txBody>
      </p:sp>
      <p:sp>
        <p:nvSpPr>
          <p:cNvPr id="8" name="자유형 17">
            <a:extLst>
              <a:ext uri="{FF2B5EF4-FFF2-40B4-BE49-F238E27FC236}">
                <a16:creationId xmlns:a16="http://schemas.microsoft.com/office/drawing/2014/main" id="{66D2F881-E2B5-875B-855C-7398D352D42F}"/>
              </a:ext>
            </a:extLst>
          </p:cNvPr>
          <p:cNvSpPr/>
          <p:nvPr/>
        </p:nvSpPr>
        <p:spPr>
          <a:xfrm>
            <a:off x="212779" y="237018"/>
            <a:ext cx="11810492" cy="6412992"/>
          </a:xfrm>
          <a:custGeom>
            <a:avLst/>
            <a:gdLst>
              <a:gd name="connsiteX0" fmla="*/ 10287895 w 11810492"/>
              <a:gd name="connsiteY0" fmla="*/ 0 h 6412992"/>
              <a:gd name="connsiteX1" fmla="*/ 11696692 w 11810492"/>
              <a:gd name="connsiteY1" fmla="*/ 0 h 6412992"/>
              <a:gd name="connsiteX2" fmla="*/ 11805052 w 11810492"/>
              <a:gd name="connsiteY2" fmla="*/ 108360 h 6412992"/>
              <a:gd name="connsiteX3" fmla="*/ 11805052 w 11810492"/>
              <a:gd name="connsiteY3" fmla="*/ 554881 h 6412992"/>
              <a:gd name="connsiteX4" fmla="*/ 11810492 w 11810492"/>
              <a:gd name="connsiteY4" fmla="*/ 581826 h 6412992"/>
              <a:gd name="connsiteX5" fmla="*/ 11810492 w 11810492"/>
              <a:gd name="connsiteY5" fmla="*/ 6275412 h 6412992"/>
              <a:gd name="connsiteX6" fmla="*/ 11672912 w 11810492"/>
              <a:gd name="connsiteY6" fmla="*/ 6412992 h 6412992"/>
              <a:gd name="connsiteX7" fmla="*/ 137580 w 11810492"/>
              <a:gd name="connsiteY7" fmla="*/ 6412992 h 6412992"/>
              <a:gd name="connsiteX8" fmla="*/ 0 w 11810492"/>
              <a:gd name="connsiteY8" fmla="*/ 6275412 h 6412992"/>
              <a:gd name="connsiteX9" fmla="*/ 0 w 11810492"/>
              <a:gd name="connsiteY9" fmla="*/ 581826 h 6412992"/>
              <a:gd name="connsiteX10" fmla="*/ 137580 w 11810492"/>
              <a:gd name="connsiteY10" fmla="*/ 444246 h 6412992"/>
              <a:gd name="connsiteX11" fmla="*/ 10179535 w 11810492"/>
              <a:gd name="connsiteY11" fmla="*/ 444246 h 6412992"/>
              <a:gd name="connsiteX12" fmla="*/ 10179535 w 11810492"/>
              <a:gd name="connsiteY12" fmla="*/ 108360 h 6412992"/>
              <a:gd name="connsiteX13" fmla="*/ 10287895 w 11810492"/>
              <a:gd name="connsiteY13" fmla="*/ 0 h 6412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810492" h="6412992">
                <a:moveTo>
                  <a:pt x="10287895" y="0"/>
                </a:moveTo>
                <a:lnTo>
                  <a:pt x="11696692" y="0"/>
                </a:lnTo>
                <a:cubicBezTo>
                  <a:pt x="11756538" y="0"/>
                  <a:pt x="11805052" y="48514"/>
                  <a:pt x="11805052" y="108360"/>
                </a:cubicBezTo>
                <a:lnTo>
                  <a:pt x="11805052" y="554881"/>
                </a:lnTo>
                <a:lnTo>
                  <a:pt x="11810492" y="581826"/>
                </a:lnTo>
                <a:lnTo>
                  <a:pt x="11810492" y="6275412"/>
                </a:lnTo>
                <a:cubicBezTo>
                  <a:pt x="11810492" y="6351395"/>
                  <a:pt x="11748895" y="6412992"/>
                  <a:pt x="11672912" y="6412992"/>
                </a:cubicBezTo>
                <a:lnTo>
                  <a:pt x="137580" y="6412992"/>
                </a:lnTo>
                <a:cubicBezTo>
                  <a:pt x="61597" y="6412992"/>
                  <a:pt x="0" y="6351395"/>
                  <a:pt x="0" y="6275412"/>
                </a:cubicBezTo>
                <a:lnTo>
                  <a:pt x="0" y="581826"/>
                </a:lnTo>
                <a:cubicBezTo>
                  <a:pt x="0" y="505843"/>
                  <a:pt x="61597" y="444246"/>
                  <a:pt x="137580" y="444246"/>
                </a:cubicBezTo>
                <a:lnTo>
                  <a:pt x="10179535" y="444246"/>
                </a:lnTo>
                <a:lnTo>
                  <a:pt x="10179535" y="108360"/>
                </a:lnTo>
                <a:cubicBezTo>
                  <a:pt x="10179535" y="48514"/>
                  <a:pt x="10228049" y="0"/>
                  <a:pt x="10287895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rgbClr val="235884"/>
            </a:solidFill>
          </a:ln>
          <a:effectLst>
            <a:outerShdw dist="889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684000" rIns="91440" bIns="45720" rtlCol="0" anchor="t">
            <a:noAutofit/>
          </a:bodyPr>
          <a:lstStyle/>
          <a:p>
            <a:pPr marL="1606550" indent="-171450" latinLnBrk="0">
              <a:buFont typeface="Arial" panose="020B0604020202020204" pitchFamily="34" charset="0"/>
              <a:buChar char="•"/>
              <a:defRPr/>
            </a:pPr>
            <a:endParaRPr lang="en-US" altLang="ko-KR" sz="700" kern="0" dirty="0">
              <a:solidFill>
                <a:srgbClr val="44546A"/>
              </a:solidFill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4C9D775E-ACB7-B5F1-52A7-850F4E22F684}"/>
              </a:ext>
            </a:extLst>
          </p:cNvPr>
          <p:cNvCxnSpPr>
            <a:cxnSpLocks/>
          </p:cNvCxnSpPr>
          <p:nvPr/>
        </p:nvCxnSpPr>
        <p:spPr>
          <a:xfrm>
            <a:off x="350221" y="681264"/>
            <a:ext cx="13320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9764FBE-8113-F103-E24D-CB1D0BA2378F}"/>
              </a:ext>
            </a:extLst>
          </p:cNvPr>
          <p:cNvCxnSpPr>
            <a:cxnSpLocks/>
          </p:cNvCxnSpPr>
          <p:nvPr/>
        </p:nvCxnSpPr>
        <p:spPr>
          <a:xfrm>
            <a:off x="10547195" y="681264"/>
            <a:ext cx="1332000" cy="0"/>
          </a:xfrm>
          <a:prstGeom prst="line">
            <a:avLst/>
          </a:prstGeom>
          <a:ln w="25400">
            <a:solidFill>
              <a:srgbClr val="23588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4DCDDF2-4510-631C-47A7-58E9AA31A99A}"/>
              </a:ext>
            </a:extLst>
          </p:cNvPr>
          <p:cNvSpPr txBox="1"/>
          <p:nvPr/>
        </p:nvSpPr>
        <p:spPr>
          <a:xfrm>
            <a:off x="10495645" y="332183"/>
            <a:ext cx="1435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1400" dirty="0">
                <a:solidFill>
                  <a:srgbClr val="44546A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Learned Lesson</a:t>
            </a:r>
            <a:endParaRPr lang="ko-KR" altLang="en-US" sz="1400" dirty="0">
              <a:solidFill>
                <a:srgbClr val="44546A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1BB5AF7-26BC-C96B-0748-FFA39001F9E9}"/>
              </a:ext>
            </a:extLst>
          </p:cNvPr>
          <p:cNvSpPr/>
          <p:nvPr/>
        </p:nvSpPr>
        <p:spPr>
          <a:xfrm flipV="1">
            <a:off x="205042" y="6162448"/>
            <a:ext cx="11808000" cy="45719"/>
          </a:xfrm>
          <a:prstGeom prst="rect">
            <a:avLst/>
          </a:prstGeom>
          <a:solidFill>
            <a:srgbClr val="235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4833E68C-506F-D98D-4E80-D6A9D59A1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5279" y="6237494"/>
            <a:ext cx="1519696" cy="30800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1556041-D0D8-167A-AFD4-2469681C779C}"/>
              </a:ext>
            </a:extLst>
          </p:cNvPr>
          <p:cNvSpPr txBox="1"/>
          <p:nvPr/>
        </p:nvSpPr>
        <p:spPr>
          <a:xfrm>
            <a:off x="5769585" y="6275916"/>
            <a:ext cx="2013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12/12</a:t>
            </a:r>
            <a:endParaRPr lang="ko-KR" altLang="en-US" sz="14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39F92D-1EBA-7BF5-7ACD-89864C7D904D}"/>
              </a:ext>
            </a:extLst>
          </p:cNvPr>
          <p:cNvSpPr txBox="1"/>
          <p:nvPr/>
        </p:nvSpPr>
        <p:spPr>
          <a:xfrm>
            <a:off x="1498786" y="1134595"/>
            <a:ext cx="714375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l">
              <a:buFont typeface="Wingdings"/>
              <a:buChar char="v"/>
            </a:pPr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85845F2-2102-2861-8AA6-764ABE65195A}"/>
              </a:ext>
            </a:extLst>
          </p:cNvPr>
          <p:cNvSpPr txBox="1"/>
          <p:nvPr/>
        </p:nvSpPr>
        <p:spPr>
          <a:xfrm>
            <a:off x="658345" y="1137397"/>
            <a:ext cx="10917329" cy="53553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v"/>
            </a:pPr>
            <a:r>
              <a:rPr lang="ko-KR" altLang="en-US" dirty="0">
                <a:ea typeface="맑은 고딕"/>
              </a:rPr>
              <a:t>탐색적 분석 내용을 기반으로 한 설명력 높은 파생변수의 생성이 모델의 성능에 결정적인 영향을 미침</a:t>
            </a:r>
          </a:p>
          <a:p>
            <a:pPr marL="285750" indent="-285750">
              <a:buFont typeface="Wingdings"/>
              <a:buChar char="v"/>
            </a:pPr>
            <a:endParaRPr lang="ko-KR" altLang="en-US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- 해당 모델의 경우 파생변수로 생성한 만족도, 가입기간, 월 평균 요금, 서비스 가입 개수가 최종모델에서 주요 설명변수로 분석됨</a:t>
            </a:r>
          </a:p>
          <a:p>
            <a:endParaRPr lang="ko-KR" altLang="en-US" dirty="0">
              <a:ea typeface="맑은 고딕"/>
            </a:endParaRPr>
          </a:p>
          <a:p>
            <a:endParaRPr lang="ko-KR" altLang="en-US" dirty="0">
              <a:ea typeface="맑은 고딕"/>
            </a:endParaRPr>
          </a:p>
          <a:p>
            <a:pPr marL="285750" indent="-285750">
              <a:buFont typeface="Wingdings,Sans-Serif"/>
              <a:buChar char="v"/>
            </a:pPr>
            <a:r>
              <a:rPr lang="ko-KR" altLang="en-US" dirty="0">
                <a:latin typeface="Malgun Gothic"/>
                <a:ea typeface="Malgun Gothic"/>
                <a:cs typeface="+mn-lt"/>
              </a:rPr>
              <a:t>매출관리에 있어, 가격과 질은 양자택일의 관점에서 접근할 수 밖에 없음</a:t>
            </a:r>
          </a:p>
          <a:p>
            <a:r>
              <a:rPr lang="ko-KR" dirty="0">
                <a:latin typeface="Malgun Gothic"/>
                <a:ea typeface="Malgun Gothic"/>
              </a:rPr>
              <a:t>- 고객이탈의 </a:t>
            </a:r>
            <a:r>
              <a:rPr lang="ko-KR" altLang="en-US" dirty="0">
                <a:latin typeface="Malgun Gothic"/>
                <a:ea typeface="Malgun Gothic"/>
              </a:rPr>
              <a:t>주된 원인은</a:t>
            </a:r>
            <a:r>
              <a:rPr lang="ko-KR" dirty="0">
                <a:latin typeface="Malgun Gothic"/>
                <a:ea typeface="Malgun Gothic"/>
              </a:rPr>
              <a:t> </a:t>
            </a:r>
            <a:r>
              <a:rPr lang="ko-KR" altLang="en-US" dirty="0">
                <a:latin typeface="Malgun Gothic"/>
                <a:ea typeface="Malgun Gothic"/>
              </a:rPr>
              <a:t>가격이나 가격을 직접적으로 조정하기에는 매출증대의 목적과 반대 방향성을 가짐</a:t>
            </a:r>
          </a:p>
          <a:p>
            <a:endParaRPr lang="ko-KR" altLang="en-US" dirty="0">
              <a:latin typeface="Malgun Gothic"/>
              <a:ea typeface="Malgun Gothic"/>
            </a:endParaRPr>
          </a:p>
          <a:p>
            <a:endParaRPr lang="ko-KR" dirty="0">
              <a:ea typeface="+mn-lt"/>
              <a:cs typeface="+mn-lt"/>
            </a:endParaRPr>
          </a:p>
          <a:p>
            <a:pPr marL="285750" indent="-285750">
              <a:buFont typeface="Wingdings,Sans-Serif"/>
              <a:buChar char="v"/>
            </a:pPr>
            <a:r>
              <a:rPr lang="en-US" altLang="ko-KR" dirty="0" err="1">
                <a:latin typeface="Malgun Gothic"/>
                <a:ea typeface="Malgun Gothic"/>
                <a:cs typeface="+mn-lt"/>
              </a:rPr>
              <a:t>이탈률이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높은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집단이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소수일지라도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,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해당집단의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특성이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매출에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직접적인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관련성이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있을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경우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유의미한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접근이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됨</a:t>
            </a:r>
          </a:p>
          <a:p>
            <a:r>
              <a:rPr lang="ko-KR" dirty="0">
                <a:latin typeface="Malgun Gothic"/>
                <a:ea typeface="Malgun Gothic"/>
                <a:cs typeface="+mn-lt"/>
              </a:rPr>
              <a:t>- 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60대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이상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고객의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비율이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17%이지만,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해당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집단의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월평균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요금이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높다는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점에서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유의미한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분석을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함</a:t>
            </a:r>
            <a:endParaRPr lang="en-US" altLang="ko-KR" dirty="0">
              <a:latin typeface="Malgun Gothic"/>
              <a:ea typeface="Malgun Gothic"/>
            </a:endParaRPr>
          </a:p>
          <a:p>
            <a:endParaRPr lang="ko-KR" dirty="0">
              <a:latin typeface="Malgun Gothic"/>
              <a:ea typeface="Malgun Gothic"/>
              <a:cs typeface="+mn-lt"/>
            </a:endParaRPr>
          </a:p>
          <a:p>
            <a:endParaRPr lang="ko-KR" altLang="en-US" dirty="0">
              <a:latin typeface="Malgun Gothic"/>
              <a:ea typeface="Malgun Gothic"/>
              <a:cs typeface="+mn-lt"/>
            </a:endParaRPr>
          </a:p>
          <a:p>
            <a:pPr marL="285750" indent="-285750">
              <a:buFont typeface="Wingdings,Sans-Serif"/>
              <a:buChar char="v"/>
            </a:pPr>
            <a:r>
              <a:rPr lang="en-US" altLang="ko-KR" dirty="0" err="1">
                <a:latin typeface="Malgun Gothic"/>
                <a:ea typeface="Malgun Gothic"/>
                <a:cs typeface="+mn-lt"/>
              </a:rPr>
              <a:t>해당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과제를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통해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현업에서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프로젝트를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진행하는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 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과정을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세부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단계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별로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학습할수</a:t>
            </a:r>
            <a:r>
              <a:rPr lang="en-US" altLang="ko-KR" dirty="0">
                <a:latin typeface="Malgun Gothic"/>
                <a:ea typeface="Malgun Gothic"/>
                <a:cs typeface="+mn-lt"/>
              </a:rPr>
              <a:t> </a:t>
            </a:r>
            <a:r>
              <a:rPr lang="en-US" altLang="ko-KR" dirty="0" err="1">
                <a:latin typeface="Malgun Gothic"/>
                <a:ea typeface="Malgun Gothic"/>
                <a:cs typeface="+mn-lt"/>
              </a:rPr>
              <a:t>있었음</a:t>
            </a:r>
            <a:endParaRPr lang="en-US" altLang="ko-KR" dirty="0">
              <a:latin typeface="Malgun Gothic"/>
              <a:ea typeface="Malgun Gothic"/>
              <a:cs typeface="+mn-lt"/>
            </a:endParaRPr>
          </a:p>
          <a:p>
            <a:pPr marL="285750" indent="-285750">
              <a:buFont typeface="Wingdings,Sans-Serif"/>
              <a:buChar char="v"/>
            </a:pPr>
            <a:endParaRPr lang="ko-KR" dirty="0">
              <a:ea typeface="+mn-lt"/>
              <a:cs typeface="+mn-lt"/>
            </a:endParaRPr>
          </a:p>
          <a:p>
            <a:endParaRPr lang="ko-KR" dirty="0">
              <a:latin typeface="Malgun Gothic"/>
              <a:ea typeface="Malgun Gothic"/>
            </a:endParaRPr>
          </a:p>
        </p:txBody>
      </p:sp>
    </p:spTree>
    <p:extLst>
      <p:ext uri="{BB962C8B-B14F-4D97-AF65-F5344CB8AC3E}">
        <p14:creationId xmlns:p14="http://schemas.microsoft.com/office/powerpoint/2010/main" val="4289967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21">
            <a:extLst>
              <a:ext uri="{FF2B5EF4-FFF2-40B4-BE49-F238E27FC236}">
                <a16:creationId xmlns:a16="http://schemas.microsoft.com/office/drawing/2014/main" id="{FA942F66-B4BD-9368-34ED-50CDABD82907}"/>
              </a:ext>
            </a:extLst>
          </p:cNvPr>
          <p:cNvSpPr/>
          <p:nvPr/>
        </p:nvSpPr>
        <p:spPr>
          <a:xfrm>
            <a:off x="0" y="583691"/>
            <a:ext cx="12192000" cy="0"/>
          </a:xfrm>
          <a:custGeom>
            <a:avLst/>
            <a:gdLst/>
            <a:ahLst/>
            <a:cxnLst/>
            <a:rect l="l" t="t" r="r" b="b"/>
            <a:pathLst>
              <a:path w="12192000">
                <a:moveTo>
                  <a:pt x="0" y="0"/>
                </a:moveTo>
                <a:lnTo>
                  <a:pt x="12192000" y="0"/>
                </a:lnTo>
              </a:path>
            </a:pathLst>
          </a:custGeom>
          <a:ln w="12700">
            <a:solidFill>
              <a:srgbClr val="D3D3D3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06687C16-D056-1ACB-960D-A47B4EE5D9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1883" y="6427496"/>
            <a:ext cx="1519696" cy="308001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E206AE88-E445-B9D8-06F4-80BEE31A2780}"/>
              </a:ext>
            </a:extLst>
          </p:cNvPr>
          <p:cNvSpPr/>
          <p:nvPr/>
        </p:nvSpPr>
        <p:spPr>
          <a:xfrm flipV="1">
            <a:off x="0" y="6327052"/>
            <a:ext cx="12192000" cy="45719"/>
          </a:xfrm>
          <a:prstGeom prst="rect">
            <a:avLst/>
          </a:prstGeom>
          <a:solidFill>
            <a:srgbClr val="235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3DB467-D93D-EF76-E727-0AAC23F70B65}"/>
              </a:ext>
            </a:extLst>
          </p:cNvPr>
          <p:cNvSpPr txBox="1"/>
          <p:nvPr/>
        </p:nvSpPr>
        <p:spPr>
          <a:xfrm>
            <a:off x="810566" y="2773628"/>
            <a:ext cx="10570865" cy="13017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2800" b="1" i="1" kern="0" dirty="0"/>
              <a:t>감사합니다</a:t>
            </a:r>
            <a:endParaRPr lang="en-US" altLang="ko-KR" sz="2800" b="1" i="1" kern="0" dirty="0"/>
          </a:p>
          <a:p>
            <a:pPr algn="ctr" latinLnBrk="0">
              <a:lnSpc>
                <a:spcPct val="150000"/>
              </a:lnSpc>
              <a:defRPr/>
            </a:pPr>
            <a:r>
              <a:rPr lang="en-US" altLang="ko-KR" sz="2800" b="1" i="1" kern="0" dirty="0"/>
              <a:t>Thank you</a:t>
            </a:r>
            <a:endParaRPr lang="ko-KR" altLang="en-US" sz="2800" b="1" i="1" kern="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5A7EA0-89B2-CF1E-CCC4-1478730DF10B}"/>
              </a:ext>
            </a:extLst>
          </p:cNvPr>
          <p:cNvSpPr txBox="1"/>
          <p:nvPr/>
        </p:nvSpPr>
        <p:spPr>
          <a:xfrm>
            <a:off x="4130433" y="5805196"/>
            <a:ext cx="10570865" cy="494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2000" b="1" kern="0" dirty="0"/>
              <a:t>C4</a:t>
            </a:r>
            <a:r>
              <a:rPr lang="ko-KR" altLang="en-US" sz="2000" b="1" kern="0" dirty="0"/>
              <a:t>조 김동환 김민정 유준 이영은 이재민 정혜지</a:t>
            </a:r>
          </a:p>
        </p:txBody>
      </p:sp>
    </p:spTree>
    <p:extLst>
      <p:ext uri="{BB962C8B-B14F-4D97-AF65-F5344CB8AC3E}">
        <p14:creationId xmlns:p14="http://schemas.microsoft.com/office/powerpoint/2010/main" val="2428351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F5655D-6F77-3E3E-F248-DECBBA371B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₩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6C5157B-B1CE-F044-5C1D-3A3098DA88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b="1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E090B11-0E3D-FB0E-DF59-85F316C66D45}"/>
              </a:ext>
            </a:extLst>
          </p:cNvPr>
          <p:cNvSpPr/>
          <p:nvPr/>
        </p:nvSpPr>
        <p:spPr>
          <a:xfrm flipV="1">
            <a:off x="190754" y="6124633"/>
            <a:ext cx="11808000" cy="36000"/>
          </a:xfrm>
          <a:prstGeom prst="rect">
            <a:avLst/>
          </a:prstGeom>
          <a:solidFill>
            <a:srgbClr val="235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FAE55A70-0186-89D0-2809-435641109ECD}"/>
              </a:ext>
            </a:extLst>
          </p:cNvPr>
          <p:cNvSpPr/>
          <p:nvPr/>
        </p:nvSpPr>
        <p:spPr>
          <a:xfrm>
            <a:off x="1885758" y="407508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추진배경</a:t>
            </a: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292A3DC0-CFBD-2E1D-C84B-9373685DEE86}"/>
              </a:ext>
            </a:extLst>
          </p:cNvPr>
          <p:cNvSpPr/>
          <p:nvPr/>
        </p:nvSpPr>
        <p:spPr>
          <a:xfrm>
            <a:off x="3583254" y="407508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현황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6082DC39-3433-8540-CCBE-20050D3E74BB}"/>
              </a:ext>
            </a:extLst>
          </p:cNvPr>
          <p:cNvSpPr/>
          <p:nvPr/>
        </p:nvSpPr>
        <p:spPr>
          <a:xfrm>
            <a:off x="5280750" y="407508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분석계획</a:t>
            </a: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0F832EC9-0363-C896-3EE3-97972BC1DE9B}"/>
              </a:ext>
            </a:extLst>
          </p:cNvPr>
          <p:cNvSpPr/>
          <p:nvPr/>
        </p:nvSpPr>
        <p:spPr>
          <a:xfrm>
            <a:off x="6978245" y="407508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분석결과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56C06365-A922-0529-4C4E-891DDD3145EC}"/>
              </a:ext>
            </a:extLst>
          </p:cNvPr>
          <p:cNvSpPr/>
          <p:nvPr/>
        </p:nvSpPr>
        <p:spPr>
          <a:xfrm>
            <a:off x="8675741" y="407508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개선안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1B61BA47-77FA-5F16-EDF2-3CB9A9B55DB4}"/>
              </a:ext>
            </a:extLst>
          </p:cNvPr>
          <p:cNvSpPr/>
          <p:nvPr/>
        </p:nvSpPr>
        <p:spPr>
          <a:xfrm>
            <a:off x="10373237" y="407508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defRPr/>
            </a:pPr>
            <a:r>
              <a:rPr lang="en-US" altLang="ko-KR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Learned Lesson</a:t>
            </a:r>
            <a:endParaRPr lang="ko-KR" altLang="en-US" sz="1100" dirty="0">
              <a:solidFill>
                <a:prstClr val="white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4" name="자유형: 도형 3">
            <a:extLst>
              <a:ext uri="{FF2B5EF4-FFF2-40B4-BE49-F238E27FC236}">
                <a16:creationId xmlns:a16="http://schemas.microsoft.com/office/drawing/2014/main" id="{8E3DFE40-64E5-72A7-F9DD-EF44BB220536}"/>
              </a:ext>
            </a:extLst>
          </p:cNvPr>
          <p:cNvSpPr/>
          <p:nvPr/>
        </p:nvSpPr>
        <p:spPr>
          <a:xfrm>
            <a:off x="190754" y="222504"/>
            <a:ext cx="11810492" cy="6412992"/>
          </a:xfrm>
          <a:custGeom>
            <a:avLst/>
            <a:gdLst>
              <a:gd name="connsiteX0" fmla="*/ 108360 w 11810492"/>
              <a:gd name="connsiteY0" fmla="*/ 0 h 6412992"/>
              <a:gd name="connsiteX1" fmla="*/ 1517157 w 11810492"/>
              <a:gd name="connsiteY1" fmla="*/ 0 h 6412992"/>
              <a:gd name="connsiteX2" fmla="*/ 1625517 w 11810492"/>
              <a:gd name="connsiteY2" fmla="*/ 108360 h 6412992"/>
              <a:gd name="connsiteX3" fmla="*/ 1625517 w 11810492"/>
              <a:gd name="connsiteY3" fmla="*/ 456184 h 6412992"/>
              <a:gd name="connsiteX4" fmla="*/ 11684625 w 11810492"/>
              <a:gd name="connsiteY4" fmla="*/ 456184 h 6412992"/>
              <a:gd name="connsiteX5" fmla="*/ 11810492 w 11810492"/>
              <a:gd name="connsiteY5" fmla="*/ 582051 h 6412992"/>
              <a:gd name="connsiteX6" fmla="*/ 11810492 w 11810492"/>
              <a:gd name="connsiteY6" fmla="*/ 6287125 h 6412992"/>
              <a:gd name="connsiteX7" fmla="*/ 11684625 w 11810492"/>
              <a:gd name="connsiteY7" fmla="*/ 6412992 h 6412992"/>
              <a:gd name="connsiteX8" fmla="*/ 125867 w 11810492"/>
              <a:gd name="connsiteY8" fmla="*/ 6412992 h 6412992"/>
              <a:gd name="connsiteX9" fmla="*/ 0 w 11810492"/>
              <a:gd name="connsiteY9" fmla="*/ 6287125 h 6412992"/>
              <a:gd name="connsiteX10" fmla="*/ 0 w 11810492"/>
              <a:gd name="connsiteY10" fmla="*/ 1244952 h 6412992"/>
              <a:gd name="connsiteX11" fmla="*/ 0 w 11810492"/>
              <a:gd name="connsiteY11" fmla="*/ 582051 h 6412992"/>
              <a:gd name="connsiteX12" fmla="*/ 0 w 11810492"/>
              <a:gd name="connsiteY12" fmla="*/ 108360 h 6412992"/>
              <a:gd name="connsiteX13" fmla="*/ 108360 w 11810492"/>
              <a:gd name="connsiteY13" fmla="*/ 0 h 6412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810492" h="6412992">
                <a:moveTo>
                  <a:pt x="108360" y="0"/>
                </a:moveTo>
                <a:lnTo>
                  <a:pt x="1517157" y="0"/>
                </a:lnTo>
                <a:cubicBezTo>
                  <a:pt x="1577003" y="0"/>
                  <a:pt x="1625517" y="48514"/>
                  <a:pt x="1625517" y="108360"/>
                </a:cubicBezTo>
                <a:lnTo>
                  <a:pt x="1625517" y="456184"/>
                </a:lnTo>
                <a:lnTo>
                  <a:pt x="11684625" y="456184"/>
                </a:lnTo>
                <a:cubicBezTo>
                  <a:pt x="11754139" y="456184"/>
                  <a:pt x="11810492" y="512537"/>
                  <a:pt x="11810492" y="582051"/>
                </a:cubicBezTo>
                <a:lnTo>
                  <a:pt x="11810492" y="6287125"/>
                </a:lnTo>
                <a:cubicBezTo>
                  <a:pt x="11810492" y="6356639"/>
                  <a:pt x="11754139" y="6412992"/>
                  <a:pt x="11684625" y="6412992"/>
                </a:cubicBezTo>
                <a:lnTo>
                  <a:pt x="125867" y="6412992"/>
                </a:lnTo>
                <a:cubicBezTo>
                  <a:pt x="56353" y="6412992"/>
                  <a:pt x="0" y="6356639"/>
                  <a:pt x="0" y="6287125"/>
                </a:cubicBezTo>
                <a:lnTo>
                  <a:pt x="0" y="1244952"/>
                </a:lnTo>
                <a:lnTo>
                  <a:pt x="0" y="582051"/>
                </a:lnTo>
                <a:lnTo>
                  <a:pt x="0" y="108360"/>
                </a:lnTo>
                <a:cubicBezTo>
                  <a:pt x="0" y="48514"/>
                  <a:pt x="48514" y="0"/>
                  <a:pt x="108360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rgbClr val="235884"/>
            </a:solidFill>
          </a:ln>
          <a:effectLst>
            <a:outerShdw dist="889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684000" rtlCol="0" anchor="t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435100" latinLnBrk="0">
              <a:defRPr/>
            </a:pPr>
            <a:endParaRPr lang="en-US" altLang="ko-KR" sz="700" kern="0" dirty="0">
              <a:solidFill>
                <a:srgbClr val="44546A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63E72EC-DFE9-DED4-2DC6-74382235C680}"/>
              </a:ext>
            </a:extLst>
          </p:cNvPr>
          <p:cNvSpPr txBox="1"/>
          <p:nvPr/>
        </p:nvSpPr>
        <p:spPr>
          <a:xfrm>
            <a:off x="292492" y="343797"/>
            <a:ext cx="1435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rgbClr val="44546A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목차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DE40F269-F1AA-09CD-90FB-E445E16BDF29}"/>
              </a:ext>
            </a:extLst>
          </p:cNvPr>
          <p:cNvCxnSpPr>
            <a:cxnSpLocks/>
          </p:cNvCxnSpPr>
          <p:nvPr/>
        </p:nvCxnSpPr>
        <p:spPr>
          <a:xfrm>
            <a:off x="357365" y="659832"/>
            <a:ext cx="1332000" cy="0"/>
          </a:xfrm>
          <a:prstGeom prst="line">
            <a:avLst/>
          </a:prstGeom>
          <a:ln w="25400">
            <a:solidFill>
              <a:srgbClr val="23588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E87D315-C9D1-BECB-BEC3-0B8F31B789D6}"/>
              </a:ext>
            </a:extLst>
          </p:cNvPr>
          <p:cNvSpPr/>
          <p:nvPr/>
        </p:nvSpPr>
        <p:spPr>
          <a:xfrm flipV="1">
            <a:off x="205042" y="6162448"/>
            <a:ext cx="11808000" cy="45719"/>
          </a:xfrm>
          <a:prstGeom prst="rect">
            <a:avLst/>
          </a:prstGeom>
          <a:solidFill>
            <a:srgbClr val="235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5176D51E-F831-1498-C011-7CD67C4C86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5279" y="6237494"/>
            <a:ext cx="1519696" cy="308001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638575BA-88A0-836D-EB65-0BCE53957C60}"/>
              </a:ext>
            </a:extLst>
          </p:cNvPr>
          <p:cNvSpPr/>
          <p:nvPr/>
        </p:nvSpPr>
        <p:spPr>
          <a:xfrm>
            <a:off x="985704" y="1337444"/>
            <a:ext cx="1083869" cy="1086462"/>
          </a:xfrm>
          <a:prstGeom prst="ellipse">
            <a:avLst/>
          </a:prstGeom>
          <a:solidFill>
            <a:srgbClr val="235884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7DD9CE42-AE28-17E0-02E3-10A4A1B07B85}"/>
              </a:ext>
            </a:extLst>
          </p:cNvPr>
          <p:cNvSpPr/>
          <p:nvPr/>
        </p:nvSpPr>
        <p:spPr>
          <a:xfrm>
            <a:off x="1114864" y="1462108"/>
            <a:ext cx="835532" cy="84021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E4950665-936D-7BE0-1F48-4F6FB6876507}"/>
              </a:ext>
            </a:extLst>
          </p:cNvPr>
          <p:cNvSpPr/>
          <p:nvPr/>
        </p:nvSpPr>
        <p:spPr>
          <a:xfrm>
            <a:off x="1010436" y="2869620"/>
            <a:ext cx="1083869" cy="1086462"/>
          </a:xfrm>
          <a:prstGeom prst="ellipse">
            <a:avLst/>
          </a:prstGeom>
          <a:solidFill>
            <a:srgbClr val="235884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F008909B-9022-993D-9D70-4C08F786A9E1}"/>
              </a:ext>
            </a:extLst>
          </p:cNvPr>
          <p:cNvSpPr/>
          <p:nvPr/>
        </p:nvSpPr>
        <p:spPr>
          <a:xfrm>
            <a:off x="1134604" y="2996205"/>
            <a:ext cx="835532" cy="84021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68EBF34F-E250-3E8D-1055-D0885958B062}"/>
              </a:ext>
            </a:extLst>
          </p:cNvPr>
          <p:cNvSpPr/>
          <p:nvPr/>
        </p:nvSpPr>
        <p:spPr>
          <a:xfrm>
            <a:off x="1010436" y="4405308"/>
            <a:ext cx="1083869" cy="1086462"/>
          </a:xfrm>
          <a:prstGeom prst="ellipse">
            <a:avLst/>
          </a:prstGeom>
          <a:solidFill>
            <a:srgbClr val="235884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5378616B-4DF2-E360-8EB4-C011BD9651B7}"/>
              </a:ext>
            </a:extLst>
          </p:cNvPr>
          <p:cNvSpPr/>
          <p:nvPr/>
        </p:nvSpPr>
        <p:spPr>
          <a:xfrm>
            <a:off x="1134604" y="4531893"/>
            <a:ext cx="835532" cy="84021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5D22725-36EE-2FCE-4AB3-DE8A6A275CDE}"/>
              </a:ext>
            </a:extLst>
          </p:cNvPr>
          <p:cNvSpPr txBox="1"/>
          <p:nvPr/>
        </p:nvSpPr>
        <p:spPr>
          <a:xfrm>
            <a:off x="2474516" y="1622192"/>
            <a:ext cx="27934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2400" b="1" dirty="0"/>
              <a:t>추진</a:t>
            </a:r>
            <a:r>
              <a:rPr kumimoji="1" lang="ko-KR" altLang="en-US" sz="2400" b="1" dirty="0"/>
              <a:t>배경</a:t>
            </a:r>
            <a:endParaRPr kumimoji="1" lang="ko-Kore-KR" altLang="en-US" sz="240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D5574AB-75CE-D6C5-2CF7-BFC06016FFB7}"/>
              </a:ext>
            </a:extLst>
          </p:cNvPr>
          <p:cNvSpPr txBox="1"/>
          <p:nvPr/>
        </p:nvSpPr>
        <p:spPr>
          <a:xfrm>
            <a:off x="1363640" y="1599124"/>
            <a:ext cx="3728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800" b="1" dirty="0"/>
              <a:t>1</a:t>
            </a:r>
            <a:endParaRPr kumimoji="1" lang="ko-Kore-KR" altLang="en-US" sz="2800" b="1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2E8D84-7C0F-5056-89F3-362F24DA392B}"/>
              </a:ext>
            </a:extLst>
          </p:cNvPr>
          <p:cNvSpPr txBox="1"/>
          <p:nvPr/>
        </p:nvSpPr>
        <p:spPr>
          <a:xfrm>
            <a:off x="1362916" y="3145326"/>
            <a:ext cx="6036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3200" b="1" dirty="0"/>
              <a:t>2</a:t>
            </a:r>
            <a:endParaRPr kumimoji="1" lang="ko-Kore-KR" altLang="en-US" sz="3200" b="1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F4F4E03-60F3-22C1-8B45-5F8B3F679DD6}"/>
              </a:ext>
            </a:extLst>
          </p:cNvPr>
          <p:cNvSpPr txBox="1"/>
          <p:nvPr/>
        </p:nvSpPr>
        <p:spPr>
          <a:xfrm>
            <a:off x="1362916" y="4691339"/>
            <a:ext cx="3736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800" b="1" dirty="0"/>
              <a:t>3</a:t>
            </a:r>
            <a:endParaRPr kumimoji="1" lang="ko-Kore-KR" altLang="en-US" sz="2800" b="1" dirty="0"/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057E2EEF-6109-25A8-B251-5E67427AB5EF}"/>
              </a:ext>
            </a:extLst>
          </p:cNvPr>
          <p:cNvSpPr/>
          <p:nvPr/>
        </p:nvSpPr>
        <p:spPr>
          <a:xfrm>
            <a:off x="6455139" y="1332848"/>
            <a:ext cx="1083869" cy="1086462"/>
          </a:xfrm>
          <a:prstGeom prst="ellipse">
            <a:avLst/>
          </a:prstGeom>
          <a:solidFill>
            <a:srgbClr val="235884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BE533B03-FCB6-93D8-F540-C78A5A43DDEE}"/>
              </a:ext>
            </a:extLst>
          </p:cNvPr>
          <p:cNvSpPr/>
          <p:nvPr/>
        </p:nvSpPr>
        <p:spPr>
          <a:xfrm>
            <a:off x="6584299" y="1457512"/>
            <a:ext cx="835532" cy="84021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BEBD4592-EBD1-5A43-481A-00B5F1EA0BFD}"/>
              </a:ext>
            </a:extLst>
          </p:cNvPr>
          <p:cNvSpPr/>
          <p:nvPr/>
        </p:nvSpPr>
        <p:spPr>
          <a:xfrm>
            <a:off x="6479871" y="2865024"/>
            <a:ext cx="1083869" cy="1086462"/>
          </a:xfrm>
          <a:prstGeom prst="ellipse">
            <a:avLst/>
          </a:prstGeom>
          <a:solidFill>
            <a:srgbClr val="235884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92699CEE-D31D-66DB-3ABF-ABF16FF776DB}"/>
              </a:ext>
            </a:extLst>
          </p:cNvPr>
          <p:cNvSpPr/>
          <p:nvPr/>
        </p:nvSpPr>
        <p:spPr>
          <a:xfrm>
            <a:off x="6604039" y="2991609"/>
            <a:ext cx="835532" cy="84021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32D09B05-5667-A7AF-B26E-7FE17B1F88A5}"/>
              </a:ext>
            </a:extLst>
          </p:cNvPr>
          <p:cNvSpPr/>
          <p:nvPr/>
        </p:nvSpPr>
        <p:spPr>
          <a:xfrm>
            <a:off x="6479871" y="4400712"/>
            <a:ext cx="1083869" cy="1086462"/>
          </a:xfrm>
          <a:prstGeom prst="ellipse">
            <a:avLst/>
          </a:prstGeom>
          <a:solidFill>
            <a:srgbClr val="235884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44" name="타원 43">
            <a:extLst>
              <a:ext uri="{FF2B5EF4-FFF2-40B4-BE49-F238E27FC236}">
                <a16:creationId xmlns:a16="http://schemas.microsoft.com/office/drawing/2014/main" id="{76C450FC-44AF-F344-BE73-0D5028F0D7BA}"/>
              </a:ext>
            </a:extLst>
          </p:cNvPr>
          <p:cNvSpPr/>
          <p:nvPr/>
        </p:nvSpPr>
        <p:spPr>
          <a:xfrm>
            <a:off x="6604039" y="4527297"/>
            <a:ext cx="835532" cy="84021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FF8EE91-3F60-7B77-5095-F7F64842EC5E}"/>
              </a:ext>
            </a:extLst>
          </p:cNvPr>
          <p:cNvSpPr txBox="1"/>
          <p:nvPr/>
        </p:nvSpPr>
        <p:spPr>
          <a:xfrm>
            <a:off x="6833075" y="1594528"/>
            <a:ext cx="3728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800" b="1" dirty="0"/>
              <a:t>4</a:t>
            </a:r>
            <a:endParaRPr kumimoji="1" lang="ko-Kore-KR" altLang="en-US" sz="2800" b="1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747CDF0-5157-D7A9-5973-99AE96E7E2A1}"/>
              </a:ext>
            </a:extLst>
          </p:cNvPr>
          <p:cNvSpPr txBox="1"/>
          <p:nvPr/>
        </p:nvSpPr>
        <p:spPr>
          <a:xfrm>
            <a:off x="6832351" y="3140730"/>
            <a:ext cx="6036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200" b="1" dirty="0"/>
              <a:t>5</a:t>
            </a:r>
            <a:endParaRPr kumimoji="1" lang="ko-Kore-KR" altLang="en-US" sz="3200" b="1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08FC22D-ECEB-A2ED-D1D9-897CD92C0906}"/>
              </a:ext>
            </a:extLst>
          </p:cNvPr>
          <p:cNvSpPr txBox="1"/>
          <p:nvPr/>
        </p:nvSpPr>
        <p:spPr>
          <a:xfrm>
            <a:off x="6832351" y="4686743"/>
            <a:ext cx="3736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2800" b="1" dirty="0"/>
              <a:t>6</a:t>
            </a:r>
            <a:endParaRPr kumimoji="1" lang="ko-Kore-KR" altLang="en-US" sz="2800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971C681-62C0-7AD9-D46C-6EEE05E57A68}"/>
              </a:ext>
            </a:extLst>
          </p:cNvPr>
          <p:cNvSpPr txBox="1"/>
          <p:nvPr/>
        </p:nvSpPr>
        <p:spPr>
          <a:xfrm>
            <a:off x="2474516" y="3140730"/>
            <a:ext cx="1036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2400" b="1" dirty="0"/>
              <a:t>현황</a:t>
            </a:r>
            <a:endParaRPr kumimoji="1" lang="ko-Kore-KR" altLang="en-US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5B07415-E085-5FDF-8551-FA50CF12CA78}"/>
              </a:ext>
            </a:extLst>
          </p:cNvPr>
          <p:cNvSpPr txBox="1"/>
          <p:nvPr/>
        </p:nvSpPr>
        <p:spPr>
          <a:xfrm>
            <a:off x="2474516" y="4653637"/>
            <a:ext cx="14215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2400" b="1" dirty="0"/>
              <a:t>분석계획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4C8C27D-5F3C-AED4-5D82-6F59715398E3}"/>
              </a:ext>
            </a:extLst>
          </p:cNvPr>
          <p:cNvSpPr txBox="1"/>
          <p:nvPr/>
        </p:nvSpPr>
        <p:spPr>
          <a:xfrm>
            <a:off x="7977142" y="1595703"/>
            <a:ext cx="16486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2400" b="1" dirty="0"/>
              <a:t>분석결과</a:t>
            </a:r>
            <a:endParaRPr kumimoji="1" lang="ko-Kore-KR" altLang="en-US" b="1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08F05A6-5094-D73A-1996-0DAD44C1287E}"/>
              </a:ext>
            </a:extLst>
          </p:cNvPr>
          <p:cNvSpPr txBox="1"/>
          <p:nvPr/>
        </p:nvSpPr>
        <p:spPr>
          <a:xfrm>
            <a:off x="8045293" y="3198167"/>
            <a:ext cx="11169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ore-KR" altLang="en-US" sz="2400" b="1" dirty="0"/>
              <a:t>개선안</a:t>
            </a:r>
            <a:endParaRPr kumimoji="1" lang="ko-Kore-KR" altLang="en-US" b="1" dirty="0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1C27FD33-3479-B4AF-93F6-FA8339BF9028}"/>
              </a:ext>
            </a:extLst>
          </p:cNvPr>
          <p:cNvSpPr txBox="1"/>
          <p:nvPr/>
        </p:nvSpPr>
        <p:spPr>
          <a:xfrm>
            <a:off x="8045293" y="4650762"/>
            <a:ext cx="25489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400" b="1" dirty="0"/>
              <a:t>Learned</a:t>
            </a:r>
            <a:r>
              <a:rPr kumimoji="1" lang="en-US" altLang="ko-Kore-KR" b="1" dirty="0"/>
              <a:t> </a:t>
            </a:r>
            <a:r>
              <a:rPr kumimoji="1" lang="en-US" altLang="ko-Kore-KR" sz="2400" b="1" dirty="0"/>
              <a:t>Lesson</a:t>
            </a:r>
            <a:endParaRPr kumimoji="1" lang="ko-Kore-KR" altLang="en-US" b="1" dirty="0"/>
          </a:p>
        </p:txBody>
      </p:sp>
    </p:spTree>
    <p:extLst>
      <p:ext uri="{BB962C8B-B14F-4D97-AF65-F5344CB8AC3E}">
        <p14:creationId xmlns:p14="http://schemas.microsoft.com/office/powerpoint/2010/main" val="30401331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사각형: 둥근 모서리 11">
            <a:extLst>
              <a:ext uri="{FF2B5EF4-FFF2-40B4-BE49-F238E27FC236}">
                <a16:creationId xmlns:a16="http://schemas.microsoft.com/office/drawing/2014/main" id="{30F04C01-F9A7-EC0D-B8D6-DBE573467355}"/>
              </a:ext>
            </a:extLst>
          </p:cNvPr>
          <p:cNvSpPr/>
          <p:nvPr/>
        </p:nvSpPr>
        <p:spPr>
          <a:xfrm>
            <a:off x="21821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목차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110836BD-D99C-FE2C-DCA9-845F47DFFEC1}"/>
              </a:ext>
            </a:extLst>
          </p:cNvPr>
          <p:cNvSpPr/>
          <p:nvPr/>
        </p:nvSpPr>
        <p:spPr>
          <a:xfrm>
            <a:off x="3607771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현황</a:t>
            </a: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23759476-E97F-D1A3-1447-0F4DFAA4F20C}"/>
              </a:ext>
            </a:extLst>
          </p:cNvPr>
          <p:cNvSpPr/>
          <p:nvPr/>
        </p:nvSpPr>
        <p:spPr>
          <a:xfrm>
            <a:off x="530526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분석계획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90D1C623-3545-2FFD-21E1-DA2B06E3D091}"/>
              </a:ext>
            </a:extLst>
          </p:cNvPr>
          <p:cNvSpPr/>
          <p:nvPr/>
        </p:nvSpPr>
        <p:spPr>
          <a:xfrm>
            <a:off x="7002762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분석결과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14F4AF91-48F3-2C3D-7104-0AAB76739704}"/>
              </a:ext>
            </a:extLst>
          </p:cNvPr>
          <p:cNvSpPr/>
          <p:nvPr/>
        </p:nvSpPr>
        <p:spPr>
          <a:xfrm>
            <a:off x="8700258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개선안</a:t>
            </a: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FD786ABE-A346-3407-9C97-816DBAF75C03}"/>
              </a:ext>
            </a:extLst>
          </p:cNvPr>
          <p:cNvSpPr/>
          <p:nvPr/>
        </p:nvSpPr>
        <p:spPr>
          <a:xfrm>
            <a:off x="10397754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en-US" altLang="ko-KR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Learned Lesson</a:t>
            </a:r>
            <a:endParaRPr lang="ko-KR" altLang="en-US" sz="1100" dirty="0">
              <a:solidFill>
                <a:prstClr val="white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33" name="자유형 21">
            <a:extLst>
              <a:ext uri="{FF2B5EF4-FFF2-40B4-BE49-F238E27FC236}">
                <a16:creationId xmlns:a16="http://schemas.microsoft.com/office/drawing/2014/main" id="{68E675ED-77F9-C1AC-3095-CC26B9E7B327}"/>
              </a:ext>
            </a:extLst>
          </p:cNvPr>
          <p:cNvSpPr/>
          <p:nvPr/>
        </p:nvSpPr>
        <p:spPr>
          <a:xfrm>
            <a:off x="215025" y="254634"/>
            <a:ext cx="11810492" cy="6412992"/>
          </a:xfrm>
          <a:custGeom>
            <a:avLst/>
            <a:gdLst>
              <a:gd name="connsiteX0" fmla="*/ 1805856 w 11810492"/>
              <a:gd name="connsiteY0" fmla="*/ 0 h 6412992"/>
              <a:gd name="connsiteX1" fmla="*/ 3214653 w 11810492"/>
              <a:gd name="connsiteY1" fmla="*/ 0 h 6412992"/>
              <a:gd name="connsiteX2" fmla="*/ 3323013 w 11810492"/>
              <a:gd name="connsiteY2" fmla="*/ 108360 h 6412992"/>
              <a:gd name="connsiteX3" fmla="*/ 3323013 w 11810492"/>
              <a:gd name="connsiteY3" fmla="*/ 444246 h 6412992"/>
              <a:gd name="connsiteX4" fmla="*/ 11672912 w 11810492"/>
              <a:gd name="connsiteY4" fmla="*/ 444246 h 6412992"/>
              <a:gd name="connsiteX5" fmla="*/ 11810492 w 11810492"/>
              <a:gd name="connsiteY5" fmla="*/ 581826 h 6412992"/>
              <a:gd name="connsiteX6" fmla="*/ 11810492 w 11810492"/>
              <a:gd name="connsiteY6" fmla="*/ 6275412 h 6412992"/>
              <a:gd name="connsiteX7" fmla="*/ 11672912 w 11810492"/>
              <a:gd name="connsiteY7" fmla="*/ 6412992 h 6412992"/>
              <a:gd name="connsiteX8" fmla="*/ 137580 w 11810492"/>
              <a:gd name="connsiteY8" fmla="*/ 6412992 h 6412992"/>
              <a:gd name="connsiteX9" fmla="*/ 0 w 11810492"/>
              <a:gd name="connsiteY9" fmla="*/ 6275412 h 6412992"/>
              <a:gd name="connsiteX10" fmla="*/ 0 w 11810492"/>
              <a:gd name="connsiteY10" fmla="*/ 581826 h 6412992"/>
              <a:gd name="connsiteX11" fmla="*/ 137580 w 11810492"/>
              <a:gd name="connsiteY11" fmla="*/ 444246 h 6412992"/>
              <a:gd name="connsiteX12" fmla="*/ 1697496 w 11810492"/>
              <a:gd name="connsiteY12" fmla="*/ 444246 h 6412992"/>
              <a:gd name="connsiteX13" fmla="*/ 1697496 w 11810492"/>
              <a:gd name="connsiteY13" fmla="*/ 108360 h 6412992"/>
              <a:gd name="connsiteX14" fmla="*/ 1805856 w 11810492"/>
              <a:gd name="connsiteY14" fmla="*/ 0 h 6412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810492" h="6412992">
                <a:moveTo>
                  <a:pt x="1805856" y="0"/>
                </a:moveTo>
                <a:lnTo>
                  <a:pt x="3214653" y="0"/>
                </a:lnTo>
                <a:cubicBezTo>
                  <a:pt x="3274499" y="0"/>
                  <a:pt x="3323013" y="48514"/>
                  <a:pt x="3323013" y="108360"/>
                </a:cubicBezTo>
                <a:lnTo>
                  <a:pt x="3323013" y="444246"/>
                </a:lnTo>
                <a:lnTo>
                  <a:pt x="11672912" y="444246"/>
                </a:lnTo>
                <a:cubicBezTo>
                  <a:pt x="11748895" y="444246"/>
                  <a:pt x="11810492" y="505843"/>
                  <a:pt x="11810492" y="581826"/>
                </a:cubicBezTo>
                <a:lnTo>
                  <a:pt x="11810492" y="6275412"/>
                </a:lnTo>
                <a:cubicBezTo>
                  <a:pt x="11810492" y="6351395"/>
                  <a:pt x="11748895" y="6412992"/>
                  <a:pt x="11672912" y="6412992"/>
                </a:cubicBezTo>
                <a:lnTo>
                  <a:pt x="137580" y="6412992"/>
                </a:lnTo>
                <a:cubicBezTo>
                  <a:pt x="61597" y="6412992"/>
                  <a:pt x="0" y="6351395"/>
                  <a:pt x="0" y="6275412"/>
                </a:cubicBezTo>
                <a:lnTo>
                  <a:pt x="0" y="581826"/>
                </a:lnTo>
                <a:cubicBezTo>
                  <a:pt x="0" y="505843"/>
                  <a:pt x="61597" y="444246"/>
                  <a:pt x="137580" y="444246"/>
                </a:cubicBezTo>
                <a:lnTo>
                  <a:pt x="1697496" y="444246"/>
                </a:lnTo>
                <a:lnTo>
                  <a:pt x="1697496" y="108360"/>
                </a:lnTo>
                <a:cubicBezTo>
                  <a:pt x="1697496" y="48514"/>
                  <a:pt x="1746010" y="0"/>
                  <a:pt x="1805856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rgbClr val="235884"/>
            </a:solidFill>
          </a:ln>
          <a:effectLst>
            <a:outerShdw dist="889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684000" rtlCol="0" anchor="t">
            <a:noAutofit/>
          </a:bodyPr>
          <a:lstStyle/>
          <a:p>
            <a:pPr marL="1435100" latinLnBrk="0">
              <a:defRPr/>
            </a:pPr>
            <a:endParaRPr lang="en-US" altLang="ko-KR" sz="700" kern="0" dirty="0">
              <a:solidFill>
                <a:srgbClr val="44546A"/>
              </a:solidFill>
            </a:endParaRPr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666D22F8-EF66-148B-3FDD-69E736C61E3D}"/>
              </a:ext>
            </a:extLst>
          </p:cNvPr>
          <p:cNvCxnSpPr>
            <a:cxnSpLocks/>
          </p:cNvCxnSpPr>
          <p:nvPr/>
        </p:nvCxnSpPr>
        <p:spPr>
          <a:xfrm>
            <a:off x="2049713" y="681264"/>
            <a:ext cx="1332000" cy="0"/>
          </a:xfrm>
          <a:prstGeom prst="line">
            <a:avLst/>
          </a:prstGeom>
          <a:ln w="25400">
            <a:solidFill>
              <a:srgbClr val="23588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732859F9-36B0-0DB0-6EA9-E7E1EB879A41}"/>
              </a:ext>
            </a:extLst>
          </p:cNvPr>
          <p:cNvSpPr txBox="1"/>
          <p:nvPr/>
        </p:nvSpPr>
        <p:spPr>
          <a:xfrm>
            <a:off x="1998163" y="332183"/>
            <a:ext cx="1435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rgbClr val="44546A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추진배경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04BFCDCD-5E38-A81A-448C-1665282F0614}"/>
              </a:ext>
            </a:extLst>
          </p:cNvPr>
          <p:cNvSpPr/>
          <p:nvPr/>
        </p:nvSpPr>
        <p:spPr>
          <a:xfrm flipV="1">
            <a:off x="187681" y="6162448"/>
            <a:ext cx="11808000" cy="45719"/>
          </a:xfrm>
          <a:prstGeom prst="rect">
            <a:avLst/>
          </a:prstGeom>
          <a:solidFill>
            <a:srgbClr val="235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9" name="그림 38">
            <a:extLst>
              <a:ext uri="{FF2B5EF4-FFF2-40B4-BE49-F238E27FC236}">
                <a16:creationId xmlns:a16="http://schemas.microsoft.com/office/drawing/2014/main" id="{6B438279-2C9F-044B-CE90-C79C1551BD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5279" y="6237494"/>
            <a:ext cx="1519696" cy="308001"/>
          </a:xfrm>
          <a:prstGeom prst="rect">
            <a:avLst/>
          </a:prstGeom>
        </p:spPr>
      </p:pic>
      <p:sp>
        <p:nvSpPr>
          <p:cNvPr id="53" name="직사각형 52">
            <a:extLst>
              <a:ext uri="{FF2B5EF4-FFF2-40B4-BE49-F238E27FC236}">
                <a16:creationId xmlns:a16="http://schemas.microsoft.com/office/drawing/2014/main" id="{B10AD205-91A2-302F-C15D-2BFF96421F8D}"/>
              </a:ext>
            </a:extLst>
          </p:cNvPr>
          <p:cNvSpPr/>
          <p:nvPr/>
        </p:nvSpPr>
        <p:spPr>
          <a:xfrm>
            <a:off x="-23455" y="4198286"/>
            <a:ext cx="1062666" cy="8639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5B52F0CD-5AF6-50C7-897D-864D72B193F3}"/>
              </a:ext>
            </a:extLst>
          </p:cNvPr>
          <p:cNvSpPr/>
          <p:nvPr/>
        </p:nvSpPr>
        <p:spPr>
          <a:xfrm>
            <a:off x="-23455" y="4198286"/>
            <a:ext cx="1171901" cy="8362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12770AFE-FAEA-D5AA-5717-24F0ADB14AE7}"/>
              </a:ext>
            </a:extLst>
          </p:cNvPr>
          <p:cNvSpPr/>
          <p:nvPr/>
        </p:nvSpPr>
        <p:spPr>
          <a:xfrm>
            <a:off x="862140" y="4144326"/>
            <a:ext cx="7187996" cy="475323"/>
          </a:xfrm>
          <a:custGeom>
            <a:avLst/>
            <a:gdLst/>
            <a:ahLst/>
            <a:cxnLst/>
            <a:rect l="l" t="t" r="r" b="b"/>
            <a:pathLst>
              <a:path w="2022475" h="340360">
                <a:moveTo>
                  <a:pt x="2022348" y="0"/>
                </a:moveTo>
                <a:lnTo>
                  <a:pt x="0" y="0"/>
                </a:lnTo>
                <a:lnTo>
                  <a:pt x="0" y="339851"/>
                </a:lnTo>
                <a:lnTo>
                  <a:pt x="2022348" y="339851"/>
                </a:lnTo>
                <a:lnTo>
                  <a:pt x="202234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8C7E5B3-752D-4303-BC27-CBD1235E423C}"/>
              </a:ext>
            </a:extLst>
          </p:cNvPr>
          <p:cNvSpPr txBox="1"/>
          <p:nvPr/>
        </p:nvSpPr>
        <p:spPr>
          <a:xfrm>
            <a:off x="1997723" y="4259589"/>
            <a:ext cx="88403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sz="1400" b="1" dirty="0"/>
              <a:t>당사의 경우 </a:t>
            </a:r>
            <a:r>
              <a:rPr lang="en-US" altLang="ko-KR" sz="1400" b="1" dirty="0"/>
              <a:t>22</a:t>
            </a:r>
            <a:r>
              <a:rPr lang="ko-KR" altLang="en-US" sz="1400" b="1" dirty="0"/>
              <a:t>년 기준 시장 점유율 </a:t>
            </a:r>
            <a:r>
              <a:rPr lang="en-US" altLang="ko-KR" sz="1400" b="1" dirty="0"/>
              <a:t>3</a:t>
            </a:r>
            <a:r>
              <a:rPr lang="ko-KR" altLang="en-US" sz="1400" b="1" dirty="0"/>
              <a:t>위이나 경쟁사 성장세로 인하여 매출 감소</a:t>
            </a:r>
            <a:endParaRPr lang="en-US" altLang="ko-KR" sz="1400" b="1" dirty="0"/>
          </a:p>
          <a:p>
            <a:endParaRPr lang="en-US" altLang="ko-KR" sz="1400" b="1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sz="1400" b="1" dirty="0" err="1"/>
              <a:t>총과금액</a:t>
            </a:r>
            <a:r>
              <a:rPr lang="ko-KR" altLang="en-US" sz="1400" b="1" dirty="0"/>
              <a:t> 및 </a:t>
            </a:r>
            <a:r>
              <a:rPr lang="en-US" altLang="ko-KR" sz="1400" b="1" dirty="0"/>
              <a:t>ARPU</a:t>
            </a:r>
            <a:r>
              <a:rPr lang="ko-KR" altLang="en-US" sz="1400" b="1" dirty="0"/>
              <a:t> 전년 比 하락세인 것으로 나타남 </a:t>
            </a:r>
            <a:r>
              <a:rPr lang="en-US" altLang="ko-KR" sz="1400" b="1" dirty="0"/>
              <a:t>(22</a:t>
            </a:r>
            <a:r>
              <a:rPr lang="ko-KR" altLang="en-US" sz="1400" b="1" dirty="0"/>
              <a:t>年 </a:t>
            </a:r>
            <a:r>
              <a:rPr lang="en-US" altLang="ko-KR" sz="1400" b="1" dirty="0"/>
              <a:t>1</a:t>
            </a:r>
            <a:r>
              <a:rPr lang="ko-KR" altLang="en-US" sz="1400" b="1" dirty="0"/>
              <a:t>월 기준</a:t>
            </a:r>
            <a:r>
              <a:rPr lang="en-US" altLang="ko-KR" sz="1400" b="1" dirty="0"/>
              <a:t>)</a:t>
            </a:r>
            <a:endParaRPr lang="ko-KR" altLang="en-US" sz="1400" b="1" dirty="0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B901ED69-9200-7670-D75A-7E97F5EB620D}"/>
              </a:ext>
            </a:extLst>
          </p:cNvPr>
          <p:cNvSpPr/>
          <p:nvPr/>
        </p:nvSpPr>
        <p:spPr>
          <a:xfrm>
            <a:off x="763394" y="4411027"/>
            <a:ext cx="1045351" cy="376949"/>
          </a:xfrm>
          <a:prstGeom prst="rect">
            <a:avLst/>
          </a:prstGeom>
          <a:solidFill>
            <a:srgbClr val="235884"/>
          </a:solidFill>
          <a:ln>
            <a:solidFill>
              <a:srgbClr val="235884"/>
            </a:solidFill>
          </a:ln>
          <a:effectLst/>
        </p:spPr>
        <p:txBody>
          <a:bodyPr wrap="none" anchor="ctr"/>
          <a:lstStyle/>
          <a:p>
            <a:pPr algn="ctr" defTabSz="1828434" latinLnBrk="0">
              <a:defRPr/>
            </a:pPr>
            <a:endParaRPr sz="1200" kern="0">
              <a:latin typeface="Lato Light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208DB0F-F40D-EE52-E432-C4CFA5A0F597}"/>
              </a:ext>
            </a:extLst>
          </p:cNvPr>
          <p:cNvSpPr txBox="1"/>
          <p:nvPr/>
        </p:nvSpPr>
        <p:spPr>
          <a:xfrm>
            <a:off x="728937" y="4448859"/>
            <a:ext cx="1117167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b="1" dirty="0">
                <a:solidFill>
                  <a:schemeClr val="bg1"/>
                </a:solidFill>
              </a:rPr>
              <a:t>Insight</a:t>
            </a:r>
            <a:endParaRPr lang="ko-KR" altLang="en-US" b="1" dirty="0">
              <a:solidFill>
                <a:schemeClr val="bg1"/>
              </a:solidFill>
            </a:endParaRPr>
          </a:p>
        </p:txBody>
      </p:sp>
      <p:sp>
        <p:nvSpPr>
          <p:cNvPr id="21" name="object 7">
            <a:extLst>
              <a:ext uri="{FF2B5EF4-FFF2-40B4-BE49-F238E27FC236}">
                <a16:creationId xmlns:a16="http://schemas.microsoft.com/office/drawing/2014/main" id="{453BF8F7-0221-AED3-7970-48D4910583E3}"/>
              </a:ext>
            </a:extLst>
          </p:cNvPr>
          <p:cNvSpPr/>
          <p:nvPr/>
        </p:nvSpPr>
        <p:spPr>
          <a:xfrm>
            <a:off x="896646" y="5211428"/>
            <a:ext cx="7265931" cy="352018"/>
          </a:xfrm>
          <a:custGeom>
            <a:avLst/>
            <a:gdLst/>
            <a:ahLst/>
            <a:cxnLst/>
            <a:rect l="l" t="t" r="r" b="b"/>
            <a:pathLst>
              <a:path w="2022475" h="340360">
                <a:moveTo>
                  <a:pt x="2022348" y="0"/>
                </a:moveTo>
                <a:lnTo>
                  <a:pt x="0" y="0"/>
                </a:lnTo>
                <a:lnTo>
                  <a:pt x="0" y="339851"/>
                </a:lnTo>
                <a:lnTo>
                  <a:pt x="2022348" y="339851"/>
                </a:lnTo>
                <a:lnTo>
                  <a:pt x="202234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10F16ACA-960E-CE3C-58CF-2C02E81D3CE2}"/>
              </a:ext>
            </a:extLst>
          </p:cNvPr>
          <p:cNvSpPr/>
          <p:nvPr/>
        </p:nvSpPr>
        <p:spPr>
          <a:xfrm>
            <a:off x="747440" y="5216164"/>
            <a:ext cx="1045351" cy="388886"/>
          </a:xfrm>
          <a:prstGeom prst="rect">
            <a:avLst/>
          </a:prstGeom>
          <a:solidFill>
            <a:srgbClr val="235884"/>
          </a:solidFill>
          <a:ln>
            <a:solidFill>
              <a:srgbClr val="235884"/>
            </a:solidFill>
          </a:ln>
          <a:effectLst/>
        </p:spPr>
        <p:txBody>
          <a:bodyPr wrap="none" anchor="ctr"/>
          <a:lstStyle/>
          <a:p>
            <a:pPr algn="ctr" defTabSz="1828434" latinLnBrk="0">
              <a:defRPr/>
            </a:pPr>
            <a:endParaRPr sz="1200" kern="0">
              <a:latin typeface="Lato Light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1BF9054-F4C9-2E6D-8CE5-BE03168F812E}"/>
              </a:ext>
            </a:extLst>
          </p:cNvPr>
          <p:cNvSpPr txBox="1"/>
          <p:nvPr/>
        </p:nvSpPr>
        <p:spPr>
          <a:xfrm>
            <a:off x="730202" y="5270385"/>
            <a:ext cx="1117167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</a:rPr>
              <a:t>추진방향</a:t>
            </a:r>
            <a:endParaRPr lang="ko-KR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882D2F7-AA8B-3B1D-DA52-82DBC8004EEC}"/>
              </a:ext>
            </a:extLst>
          </p:cNvPr>
          <p:cNvSpPr txBox="1"/>
          <p:nvPr/>
        </p:nvSpPr>
        <p:spPr>
          <a:xfrm>
            <a:off x="1994673" y="5295024"/>
            <a:ext cx="88403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sz="1400" b="1" dirty="0"/>
              <a:t>하락하는 매출을 상승 전환하기 위해 기존 고객 이탈 방지 및 신규 고객 유치 전략 필요</a:t>
            </a: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B84F0315-AAF9-C433-C027-CE19F7AF54D4}"/>
              </a:ext>
            </a:extLst>
          </p:cNvPr>
          <p:cNvGrpSpPr/>
          <p:nvPr/>
        </p:nvGrpSpPr>
        <p:grpSpPr>
          <a:xfrm>
            <a:off x="163337" y="1105280"/>
            <a:ext cx="3379063" cy="2674903"/>
            <a:chOff x="1802414" y="1087920"/>
            <a:chExt cx="4572000" cy="2956569"/>
          </a:xfrm>
        </p:grpSpPr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896AE03C-EB35-5768-E642-178DD7CA6295}"/>
                </a:ext>
              </a:extLst>
            </p:cNvPr>
            <p:cNvGrpSpPr/>
            <p:nvPr/>
          </p:nvGrpSpPr>
          <p:grpSpPr>
            <a:xfrm>
              <a:off x="2277992" y="1087920"/>
              <a:ext cx="3501024" cy="2911250"/>
              <a:chOff x="891667" y="1082133"/>
              <a:chExt cx="3501024" cy="2911250"/>
            </a:xfrm>
          </p:grpSpPr>
          <p:sp>
            <p:nvSpPr>
              <p:cNvPr id="2" name="직사각형 1">
                <a:extLst>
                  <a:ext uri="{FF2B5EF4-FFF2-40B4-BE49-F238E27FC236}">
                    <a16:creationId xmlns:a16="http://schemas.microsoft.com/office/drawing/2014/main" id="{288C958B-EA23-6973-C50E-774FB6AA50E1}"/>
                  </a:ext>
                </a:extLst>
              </p:cNvPr>
              <p:cNvSpPr/>
              <p:nvPr/>
            </p:nvSpPr>
            <p:spPr>
              <a:xfrm>
                <a:off x="1324927" y="3947664"/>
                <a:ext cx="2789586" cy="4571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grpSp>
            <p:nvGrpSpPr>
              <p:cNvPr id="12" name="그룹 11">
                <a:extLst>
                  <a:ext uri="{FF2B5EF4-FFF2-40B4-BE49-F238E27FC236}">
                    <a16:creationId xmlns:a16="http://schemas.microsoft.com/office/drawing/2014/main" id="{0D15C576-F1D5-9031-285D-10A612DCCFFC}"/>
                  </a:ext>
                </a:extLst>
              </p:cNvPr>
              <p:cNvGrpSpPr/>
              <p:nvPr/>
            </p:nvGrpSpPr>
            <p:grpSpPr>
              <a:xfrm>
                <a:off x="891667" y="1082133"/>
                <a:ext cx="3501024" cy="2899808"/>
                <a:chOff x="461307" y="1935773"/>
                <a:chExt cx="2276165" cy="2076439"/>
              </a:xfrm>
            </p:grpSpPr>
            <p:sp>
              <p:nvSpPr>
                <p:cNvPr id="10" name="object 6">
                  <a:extLst>
                    <a:ext uri="{FF2B5EF4-FFF2-40B4-BE49-F238E27FC236}">
                      <a16:creationId xmlns:a16="http://schemas.microsoft.com/office/drawing/2014/main" id="{5BAB592E-143D-8479-E939-01CE7C44AAB6}"/>
                    </a:ext>
                  </a:extLst>
                </p:cNvPr>
                <p:cNvSpPr/>
                <p:nvPr/>
              </p:nvSpPr>
              <p:spPr>
                <a:xfrm>
                  <a:off x="461307" y="2085623"/>
                  <a:ext cx="2276165" cy="1926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3479" h="1926589">
                      <a:moveTo>
                        <a:pt x="0" y="321055"/>
                      </a:moveTo>
                      <a:lnTo>
                        <a:pt x="3481" y="273617"/>
                      </a:lnTo>
                      <a:lnTo>
                        <a:pt x="13592" y="228338"/>
                      </a:lnTo>
                      <a:lnTo>
                        <a:pt x="29839" y="185716"/>
                      </a:lnTo>
                      <a:lnTo>
                        <a:pt x="51723" y="146247"/>
                      </a:lnTo>
                      <a:lnTo>
                        <a:pt x="78748" y="110428"/>
                      </a:lnTo>
                      <a:lnTo>
                        <a:pt x="110418" y="78757"/>
                      </a:lnTo>
                      <a:lnTo>
                        <a:pt x="146236" y="51729"/>
                      </a:lnTo>
                      <a:lnTo>
                        <a:pt x="185705" y="29843"/>
                      </a:lnTo>
                      <a:lnTo>
                        <a:pt x="228329" y="13595"/>
                      </a:lnTo>
                      <a:lnTo>
                        <a:pt x="273612" y="3481"/>
                      </a:lnTo>
                      <a:lnTo>
                        <a:pt x="321055" y="0"/>
                      </a:lnTo>
                      <a:lnTo>
                        <a:pt x="2121916" y="0"/>
                      </a:lnTo>
                      <a:lnTo>
                        <a:pt x="2169354" y="3481"/>
                      </a:lnTo>
                      <a:lnTo>
                        <a:pt x="2214633" y="13595"/>
                      </a:lnTo>
                      <a:lnTo>
                        <a:pt x="2257255" y="29843"/>
                      </a:lnTo>
                      <a:lnTo>
                        <a:pt x="2296724" y="51729"/>
                      </a:lnTo>
                      <a:lnTo>
                        <a:pt x="2332543" y="78757"/>
                      </a:lnTo>
                      <a:lnTo>
                        <a:pt x="2364214" y="110428"/>
                      </a:lnTo>
                      <a:lnTo>
                        <a:pt x="2391242" y="146247"/>
                      </a:lnTo>
                      <a:lnTo>
                        <a:pt x="2413128" y="185716"/>
                      </a:lnTo>
                      <a:lnTo>
                        <a:pt x="2429376" y="228338"/>
                      </a:lnTo>
                      <a:lnTo>
                        <a:pt x="2439490" y="273617"/>
                      </a:lnTo>
                      <a:lnTo>
                        <a:pt x="2442972" y="321055"/>
                      </a:lnTo>
                      <a:lnTo>
                        <a:pt x="2442972" y="1605279"/>
                      </a:lnTo>
                      <a:lnTo>
                        <a:pt x="2439490" y="1652718"/>
                      </a:lnTo>
                      <a:lnTo>
                        <a:pt x="2429376" y="1697997"/>
                      </a:lnTo>
                      <a:lnTo>
                        <a:pt x="2413128" y="1740619"/>
                      </a:lnTo>
                      <a:lnTo>
                        <a:pt x="2391242" y="1780088"/>
                      </a:lnTo>
                      <a:lnTo>
                        <a:pt x="2364214" y="1815907"/>
                      </a:lnTo>
                      <a:lnTo>
                        <a:pt x="2332543" y="1847578"/>
                      </a:lnTo>
                      <a:lnTo>
                        <a:pt x="2296724" y="1874606"/>
                      </a:lnTo>
                      <a:lnTo>
                        <a:pt x="2257255" y="1896492"/>
                      </a:lnTo>
                      <a:lnTo>
                        <a:pt x="2214633" y="1912740"/>
                      </a:lnTo>
                      <a:lnTo>
                        <a:pt x="2169354" y="1922854"/>
                      </a:lnTo>
                      <a:lnTo>
                        <a:pt x="2121916" y="1926335"/>
                      </a:lnTo>
                      <a:lnTo>
                        <a:pt x="321055" y="1926335"/>
                      </a:lnTo>
                      <a:lnTo>
                        <a:pt x="273612" y="1922854"/>
                      </a:lnTo>
                      <a:lnTo>
                        <a:pt x="228329" y="1912740"/>
                      </a:lnTo>
                      <a:lnTo>
                        <a:pt x="185705" y="1896492"/>
                      </a:lnTo>
                      <a:lnTo>
                        <a:pt x="146236" y="1874606"/>
                      </a:lnTo>
                      <a:lnTo>
                        <a:pt x="110418" y="1847578"/>
                      </a:lnTo>
                      <a:lnTo>
                        <a:pt x="78748" y="1815907"/>
                      </a:lnTo>
                      <a:lnTo>
                        <a:pt x="51723" y="1780088"/>
                      </a:lnTo>
                      <a:lnTo>
                        <a:pt x="29839" y="1740619"/>
                      </a:lnTo>
                      <a:lnTo>
                        <a:pt x="13592" y="1697997"/>
                      </a:lnTo>
                      <a:lnTo>
                        <a:pt x="3481" y="1652718"/>
                      </a:lnTo>
                      <a:lnTo>
                        <a:pt x="0" y="1605279"/>
                      </a:lnTo>
                      <a:lnTo>
                        <a:pt x="0" y="321055"/>
                      </a:lnTo>
                      <a:close/>
                    </a:path>
                  </a:pathLst>
                </a:custGeom>
                <a:ln w="28575">
                  <a:solidFill>
                    <a:srgbClr val="235884"/>
                  </a:solidFill>
                </a:ln>
              </p:spPr>
              <p:txBody>
                <a:bodyPr wrap="square" lIns="0" tIns="0" rIns="0" bIns="0" rtlCol="0"/>
                <a:lstStyle/>
                <a:p>
                  <a:endParaRPr dirty="0"/>
                </a:p>
              </p:txBody>
            </p:sp>
            <p:sp>
              <p:nvSpPr>
                <p:cNvPr id="11" name="object 7">
                  <a:extLst>
                    <a:ext uri="{FF2B5EF4-FFF2-40B4-BE49-F238E27FC236}">
                      <a16:creationId xmlns:a16="http://schemas.microsoft.com/office/drawing/2014/main" id="{8AEFAB90-8A0C-B780-0A00-E45031F8B9DD}"/>
                    </a:ext>
                  </a:extLst>
                </p:cNvPr>
                <p:cNvSpPr/>
                <p:nvPr/>
              </p:nvSpPr>
              <p:spPr>
                <a:xfrm>
                  <a:off x="625579" y="1935773"/>
                  <a:ext cx="1876283" cy="340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2475" h="340360">
                      <a:moveTo>
                        <a:pt x="2022348" y="0"/>
                      </a:moveTo>
                      <a:lnTo>
                        <a:pt x="0" y="0"/>
                      </a:lnTo>
                      <a:lnTo>
                        <a:pt x="0" y="339851"/>
                      </a:lnTo>
                      <a:lnTo>
                        <a:pt x="2022348" y="339851"/>
                      </a:lnTo>
                      <a:lnTo>
                        <a:pt x="202234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 wrap="square" lIns="0" tIns="0" rIns="0" bIns="0" rtlCol="0"/>
                <a:lstStyle/>
                <a:p>
                  <a:endParaRPr/>
                </a:p>
              </p:txBody>
            </p:sp>
          </p:grp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68142434-6056-6E42-4EF0-5CAAD8E81019}"/>
                  </a:ext>
                </a:extLst>
              </p:cNvPr>
              <p:cNvSpPr txBox="1"/>
              <p:nvPr/>
            </p:nvSpPr>
            <p:spPr>
              <a:xfrm>
                <a:off x="1003627" y="1158458"/>
                <a:ext cx="3167377" cy="282166"/>
              </a:xfrm>
              <a:prstGeom prst="rect">
                <a:avLst/>
              </a:prstGeom>
              <a:noFill/>
              <a:ln w="9525" algn="ctr">
                <a:noFill/>
                <a:miter/>
              </a:ln>
              <a:effectLst/>
            </p:spPr>
            <p:txBody>
              <a:bodyPr wrap="square">
                <a:spAutoFit/>
              </a:bodyPr>
              <a:lstStyle/>
              <a:p>
                <a:pPr marL="88900" indent="-88900" algn="ctr">
                  <a:spcBef>
                    <a:spcPct val="20000"/>
                  </a:spcBef>
                  <a:defRPr/>
                </a:pPr>
                <a:r>
                  <a:rPr lang="ko-KR" altLang="en-US" sz="1100" b="1" dirty="0">
                    <a:latin typeface="+mn-ea"/>
                  </a:rPr>
                  <a:t>국내 이동통신 가입자 점유 현황</a:t>
                </a:r>
                <a:endParaRPr lang="en-US" altLang="ko-KR" sz="1100" b="1" dirty="0">
                  <a:latin typeface="+mn-ea"/>
                  <a:ea typeface="+mn-ea"/>
                </a:endParaRPr>
              </a:p>
            </p:txBody>
          </p:sp>
        </p:grpSp>
        <p:graphicFrame>
          <p:nvGraphicFramePr>
            <p:cNvPr id="3" name="차트 2">
              <a:extLst>
                <a:ext uri="{FF2B5EF4-FFF2-40B4-BE49-F238E27FC236}">
                  <a16:creationId xmlns:a16="http://schemas.microsoft.com/office/drawing/2014/main" id="{3CFCDBEC-0AB5-765A-A9BC-9438BDFD8435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132383037"/>
                </p:ext>
              </p:extLst>
            </p:nvPr>
          </p:nvGraphicFramePr>
          <p:xfrm>
            <a:off x="1802414" y="1301289"/>
            <a:ext cx="4572000" cy="27432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7FEA441-C04E-4F80-D8CE-69D017E4A158}"/>
                </a:ext>
              </a:extLst>
            </p:cNvPr>
            <p:cNvSpPr txBox="1"/>
            <p:nvPr/>
          </p:nvSpPr>
          <p:spPr>
            <a:xfrm>
              <a:off x="4714885" y="2375639"/>
              <a:ext cx="1087434" cy="255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b="1" dirty="0">
                  <a:solidFill>
                    <a:schemeClr val="bg1"/>
                  </a:solidFill>
                </a:rPr>
                <a:t>40.52%</a:t>
              </a:r>
              <a:endParaRPr lang="ko-KR" altLang="en-US" sz="900" b="1" dirty="0">
                <a:solidFill>
                  <a:schemeClr val="bg1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D378D12-4F70-36D2-AB44-2A0BDFCA0E13}"/>
                </a:ext>
              </a:extLst>
            </p:cNvPr>
            <p:cNvSpPr txBox="1"/>
            <p:nvPr/>
          </p:nvSpPr>
          <p:spPr>
            <a:xfrm>
              <a:off x="3562328" y="3197880"/>
              <a:ext cx="1087434" cy="255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b="1" dirty="0">
                  <a:solidFill>
                    <a:schemeClr val="bg1"/>
                  </a:solidFill>
                </a:rPr>
                <a:t>23.21%</a:t>
              </a:r>
              <a:endParaRPr lang="ko-KR" altLang="en-US" sz="900" b="1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900959C-A1F2-58EF-4AC5-5A8F9D9983DB}"/>
                </a:ext>
              </a:extLst>
            </p:cNvPr>
            <p:cNvSpPr txBox="1"/>
            <p:nvPr/>
          </p:nvSpPr>
          <p:spPr>
            <a:xfrm>
              <a:off x="2692030" y="2441117"/>
              <a:ext cx="1087434" cy="255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b="1" dirty="0">
                  <a:solidFill>
                    <a:srgbClr val="FF0000"/>
                  </a:solidFill>
                </a:rPr>
                <a:t>20.83%</a:t>
              </a:r>
              <a:endParaRPr lang="ko-KR" altLang="en-US" sz="900" b="1" dirty="0">
                <a:solidFill>
                  <a:srgbClr val="FF0000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DBC7725-0928-F23A-49D3-9C99E37CCE78}"/>
                </a:ext>
              </a:extLst>
            </p:cNvPr>
            <p:cNvSpPr txBox="1"/>
            <p:nvPr/>
          </p:nvSpPr>
          <p:spPr>
            <a:xfrm>
              <a:off x="3209635" y="1656867"/>
              <a:ext cx="1087434" cy="25513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900" b="1" dirty="0">
                  <a:solidFill>
                    <a:schemeClr val="bg1"/>
                  </a:solidFill>
                </a:rPr>
                <a:t>15.45%</a:t>
              </a:r>
              <a:endParaRPr lang="ko-KR" altLang="en-US" sz="9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3FE59FA-745C-26B2-2E62-130656FA4268}"/>
              </a:ext>
            </a:extLst>
          </p:cNvPr>
          <p:cNvGrpSpPr/>
          <p:nvPr/>
        </p:nvGrpSpPr>
        <p:grpSpPr>
          <a:xfrm>
            <a:off x="3271354" y="1083714"/>
            <a:ext cx="2587528" cy="2628035"/>
            <a:chOff x="891667" y="1082133"/>
            <a:chExt cx="3501024" cy="2911250"/>
          </a:xfrm>
        </p:grpSpPr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B991C5D2-E42F-2BC4-C1E3-E6E52A9BB240}"/>
                </a:ext>
              </a:extLst>
            </p:cNvPr>
            <p:cNvSpPr/>
            <p:nvPr/>
          </p:nvSpPr>
          <p:spPr>
            <a:xfrm>
              <a:off x="1324927" y="3947664"/>
              <a:ext cx="2789586" cy="4571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65D0D38E-FDBA-B071-8B1C-569D8773063E}"/>
                </a:ext>
              </a:extLst>
            </p:cNvPr>
            <p:cNvGrpSpPr/>
            <p:nvPr/>
          </p:nvGrpSpPr>
          <p:grpSpPr>
            <a:xfrm>
              <a:off x="891667" y="1082133"/>
              <a:ext cx="3501024" cy="2899808"/>
              <a:chOff x="461307" y="1935773"/>
              <a:chExt cx="2276165" cy="2076439"/>
            </a:xfrm>
          </p:grpSpPr>
          <p:sp>
            <p:nvSpPr>
              <p:cNvPr id="44" name="object 6">
                <a:extLst>
                  <a:ext uri="{FF2B5EF4-FFF2-40B4-BE49-F238E27FC236}">
                    <a16:creationId xmlns:a16="http://schemas.microsoft.com/office/drawing/2014/main" id="{7B148B6B-BA9F-E0EB-A8D4-6E5F06EE4D53}"/>
                  </a:ext>
                </a:extLst>
              </p:cNvPr>
              <p:cNvSpPr/>
              <p:nvPr/>
            </p:nvSpPr>
            <p:spPr>
              <a:xfrm>
                <a:off x="461307" y="2085623"/>
                <a:ext cx="2276165" cy="1926589"/>
              </a:xfrm>
              <a:custGeom>
                <a:avLst/>
                <a:gdLst/>
                <a:ahLst/>
                <a:cxnLst/>
                <a:rect l="l" t="t" r="r" b="b"/>
                <a:pathLst>
                  <a:path w="2443479" h="1926589">
                    <a:moveTo>
                      <a:pt x="0" y="321055"/>
                    </a:moveTo>
                    <a:lnTo>
                      <a:pt x="3481" y="273617"/>
                    </a:lnTo>
                    <a:lnTo>
                      <a:pt x="13592" y="228338"/>
                    </a:lnTo>
                    <a:lnTo>
                      <a:pt x="29839" y="185716"/>
                    </a:lnTo>
                    <a:lnTo>
                      <a:pt x="51723" y="146247"/>
                    </a:lnTo>
                    <a:lnTo>
                      <a:pt x="78748" y="110428"/>
                    </a:lnTo>
                    <a:lnTo>
                      <a:pt x="110418" y="78757"/>
                    </a:lnTo>
                    <a:lnTo>
                      <a:pt x="146236" y="51729"/>
                    </a:lnTo>
                    <a:lnTo>
                      <a:pt x="185705" y="29843"/>
                    </a:lnTo>
                    <a:lnTo>
                      <a:pt x="228329" y="13595"/>
                    </a:lnTo>
                    <a:lnTo>
                      <a:pt x="273612" y="3481"/>
                    </a:lnTo>
                    <a:lnTo>
                      <a:pt x="321055" y="0"/>
                    </a:lnTo>
                    <a:lnTo>
                      <a:pt x="2121916" y="0"/>
                    </a:lnTo>
                    <a:lnTo>
                      <a:pt x="2169354" y="3481"/>
                    </a:lnTo>
                    <a:lnTo>
                      <a:pt x="2214633" y="13595"/>
                    </a:lnTo>
                    <a:lnTo>
                      <a:pt x="2257255" y="29843"/>
                    </a:lnTo>
                    <a:lnTo>
                      <a:pt x="2296724" y="51729"/>
                    </a:lnTo>
                    <a:lnTo>
                      <a:pt x="2332543" y="78757"/>
                    </a:lnTo>
                    <a:lnTo>
                      <a:pt x="2364214" y="110428"/>
                    </a:lnTo>
                    <a:lnTo>
                      <a:pt x="2391242" y="146247"/>
                    </a:lnTo>
                    <a:lnTo>
                      <a:pt x="2413128" y="185716"/>
                    </a:lnTo>
                    <a:lnTo>
                      <a:pt x="2429376" y="228338"/>
                    </a:lnTo>
                    <a:lnTo>
                      <a:pt x="2439490" y="273617"/>
                    </a:lnTo>
                    <a:lnTo>
                      <a:pt x="2442972" y="321055"/>
                    </a:lnTo>
                    <a:lnTo>
                      <a:pt x="2442972" y="1605279"/>
                    </a:lnTo>
                    <a:lnTo>
                      <a:pt x="2439490" y="1652718"/>
                    </a:lnTo>
                    <a:lnTo>
                      <a:pt x="2429376" y="1697997"/>
                    </a:lnTo>
                    <a:lnTo>
                      <a:pt x="2413128" y="1740619"/>
                    </a:lnTo>
                    <a:lnTo>
                      <a:pt x="2391242" y="1780088"/>
                    </a:lnTo>
                    <a:lnTo>
                      <a:pt x="2364214" y="1815907"/>
                    </a:lnTo>
                    <a:lnTo>
                      <a:pt x="2332543" y="1847578"/>
                    </a:lnTo>
                    <a:lnTo>
                      <a:pt x="2296724" y="1874606"/>
                    </a:lnTo>
                    <a:lnTo>
                      <a:pt x="2257255" y="1896492"/>
                    </a:lnTo>
                    <a:lnTo>
                      <a:pt x="2214633" y="1912740"/>
                    </a:lnTo>
                    <a:lnTo>
                      <a:pt x="2169354" y="1922854"/>
                    </a:lnTo>
                    <a:lnTo>
                      <a:pt x="2121916" y="1926335"/>
                    </a:lnTo>
                    <a:lnTo>
                      <a:pt x="321055" y="1926335"/>
                    </a:lnTo>
                    <a:lnTo>
                      <a:pt x="273612" y="1922854"/>
                    </a:lnTo>
                    <a:lnTo>
                      <a:pt x="228329" y="1912740"/>
                    </a:lnTo>
                    <a:lnTo>
                      <a:pt x="185705" y="1896492"/>
                    </a:lnTo>
                    <a:lnTo>
                      <a:pt x="146236" y="1874606"/>
                    </a:lnTo>
                    <a:lnTo>
                      <a:pt x="110418" y="1847578"/>
                    </a:lnTo>
                    <a:lnTo>
                      <a:pt x="78748" y="1815907"/>
                    </a:lnTo>
                    <a:lnTo>
                      <a:pt x="51723" y="1780088"/>
                    </a:lnTo>
                    <a:lnTo>
                      <a:pt x="29839" y="1740619"/>
                    </a:lnTo>
                    <a:lnTo>
                      <a:pt x="13592" y="1697997"/>
                    </a:lnTo>
                    <a:lnTo>
                      <a:pt x="3481" y="1652718"/>
                    </a:lnTo>
                    <a:lnTo>
                      <a:pt x="0" y="1605279"/>
                    </a:lnTo>
                    <a:lnTo>
                      <a:pt x="0" y="321055"/>
                    </a:lnTo>
                    <a:close/>
                  </a:path>
                </a:pathLst>
              </a:custGeom>
              <a:ln w="28575">
                <a:solidFill>
                  <a:srgbClr val="235884"/>
                </a:solidFill>
              </a:ln>
            </p:spPr>
            <p:txBody>
              <a:bodyPr wrap="square" lIns="0" tIns="0" rIns="0" bIns="0" rtlCol="0"/>
              <a:lstStyle/>
              <a:p>
                <a:endParaRPr dirty="0"/>
              </a:p>
            </p:txBody>
          </p:sp>
          <p:sp>
            <p:nvSpPr>
              <p:cNvPr id="45" name="object 7">
                <a:extLst>
                  <a:ext uri="{FF2B5EF4-FFF2-40B4-BE49-F238E27FC236}">
                    <a16:creationId xmlns:a16="http://schemas.microsoft.com/office/drawing/2014/main" id="{81324D2A-D975-D1BC-83B6-A13E1E1CA8B9}"/>
                  </a:ext>
                </a:extLst>
              </p:cNvPr>
              <p:cNvSpPr/>
              <p:nvPr/>
            </p:nvSpPr>
            <p:spPr>
              <a:xfrm>
                <a:off x="595748" y="1935773"/>
                <a:ext cx="2016194" cy="340360"/>
              </a:xfrm>
              <a:custGeom>
                <a:avLst/>
                <a:gdLst/>
                <a:ahLst/>
                <a:cxnLst/>
                <a:rect l="l" t="t" r="r" b="b"/>
                <a:pathLst>
                  <a:path w="2022475" h="340360">
                    <a:moveTo>
                      <a:pt x="2022348" y="0"/>
                    </a:moveTo>
                    <a:lnTo>
                      <a:pt x="0" y="0"/>
                    </a:lnTo>
                    <a:lnTo>
                      <a:pt x="0" y="339851"/>
                    </a:lnTo>
                    <a:lnTo>
                      <a:pt x="2022348" y="339851"/>
                    </a:lnTo>
                    <a:lnTo>
                      <a:pt x="2022348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AFAC5CF-C32D-6FDD-CD44-4226BFFBDCDD}"/>
                </a:ext>
              </a:extLst>
            </p:cNvPr>
            <p:cNvSpPr txBox="1"/>
            <p:nvPr/>
          </p:nvSpPr>
          <p:spPr>
            <a:xfrm>
              <a:off x="993597" y="1136386"/>
              <a:ext cx="3358890" cy="289803"/>
            </a:xfrm>
            <a:prstGeom prst="rect">
              <a:avLst/>
            </a:prstGeom>
            <a:noFill/>
            <a:ln w="9525" algn="ctr">
              <a:noFill/>
              <a:miter/>
            </a:ln>
            <a:effectLst/>
          </p:spPr>
          <p:txBody>
            <a:bodyPr wrap="square">
              <a:spAutoFit/>
            </a:bodyPr>
            <a:lstStyle/>
            <a:p>
              <a:pPr marL="88900" indent="-88900" algn="ctr">
                <a:spcBef>
                  <a:spcPct val="20000"/>
                </a:spcBef>
                <a:defRPr/>
              </a:pPr>
              <a:r>
                <a:rPr lang="ko-KR" altLang="en-US" sz="1100" b="1" dirty="0" err="1">
                  <a:latin typeface="+mn-ea"/>
                  <a:ea typeface="+mn-ea"/>
                </a:rPr>
                <a:t>알뜰폰</a:t>
              </a:r>
              <a:r>
                <a:rPr lang="en-US" altLang="ko-KR" sz="1100" b="1" dirty="0">
                  <a:latin typeface="+mn-ea"/>
                  <a:ea typeface="+mn-ea"/>
                </a:rPr>
                <a:t>(MNVO)</a:t>
              </a:r>
              <a:r>
                <a:rPr lang="ko-KR" altLang="en-US" sz="1100" b="1" dirty="0">
                  <a:latin typeface="+mn-ea"/>
                  <a:ea typeface="+mn-ea"/>
                </a:rPr>
                <a:t>에 대한 이용률 증가</a:t>
              </a:r>
              <a:endParaRPr lang="en-US" altLang="ko-KR" sz="1100" b="1" dirty="0">
                <a:latin typeface="+mn-ea"/>
                <a:ea typeface="+mn-ea"/>
              </a:endParaRPr>
            </a:p>
          </p:txBody>
        </p:sp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897CEE47-86F9-0D25-AEBF-6334A554E4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40490"/>
            <a:stretch>
              <a:fillRect/>
            </a:stretch>
          </p:blipFill>
          <p:spPr>
            <a:xfrm>
              <a:off x="1268708" y="1526380"/>
              <a:ext cx="2789586" cy="2427976"/>
            </a:xfrm>
            <a:prstGeom prst="rect">
              <a:avLst/>
            </a:prstGeom>
          </p:spPr>
        </p:pic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9B41C2C0-592F-76FC-B768-B93A648478D7}"/>
              </a:ext>
            </a:extLst>
          </p:cNvPr>
          <p:cNvGrpSpPr/>
          <p:nvPr/>
        </p:nvGrpSpPr>
        <p:grpSpPr>
          <a:xfrm>
            <a:off x="6697833" y="1079795"/>
            <a:ext cx="2382220" cy="2622888"/>
            <a:chOff x="8026150" y="1053126"/>
            <a:chExt cx="3399911" cy="2927537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BC620977-1F6F-EA1A-2554-96FE1C370310}"/>
                </a:ext>
              </a:extLst>
            </p:cNvPr>
            <p:cNvGrpSpPr/>
            <p:nvPr/>
          </p:nvGrpSpPr>
          <p:grpSpPr>
            <a:xfrm>
              <a:off x="8026150" y="1053126"/>
              <a:ext cx="3399911" cy="2927537"/>
              <a:chOff x="4659442" y="1059892"/>
              <a:chExt cx="3535834" cy="2901742"/>
            </a:xfrm>
          </p:grpSpPr>
          <p:grpSp>
            <p:nvGrpSpPr>
              <p:cNvPr id="13" name="그룹 12">
                <a:extLst>
                  <a:ext uri="{FF2B5EF4-FFF2-40B4-BE49-F238E27FC236}">
                    <a16:creationId xmlns:a16="http://schemas.microsoft.com/office/drawing/2014/main" id="{5D734617-72C6-9C89-D908-8647B81531F4}"/>
                  </a:ext>
                </a:extLst>
              </p:cNvPr>
              <p:cNvGrpSpPr/>
              <p:nvPr/>
            </p:nvGrpSpPr>
            <p:grpSpPr>
              <a:xfrm>
                <a:off x="4659442" y="1059892"/>
                <a:ext cx="3535834" cy="2901742"/>
                <a:chOff x="420582" y="1934388"/>
                <a:chExt cx="2298796" cy="2077824"/>
              </a:xfrm>
            </p:grpSpPr>
            <p:sp>
              <p:nvSpPr>
                <p:cNvPr id="14" name="object 6">
                  <a:extLst>
                    <a:ext uri="{FF2B5EF4-FFF2-40B4-BE49-F238E27FC236}">
                      <a16:creationId xmlns:a16="http://schemas.microsoft.com/office/drawing/2014/main" id="{A453DC4B-24AB-0BA1-BFD9-C92FEE10FBEB}"/>
                    </a:ext>
                  </a:extLst>
                </p:cNvPr>
                <p:cNvSpPr/>
                <p:nvPr/>
              </p:nvSpPr>
              <p:spPr>
                <a:xfrm>
                  <a:off x="420582" y="2085623"/>
                  <a:ext cx="2298796" cy="1926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3479" h="1926589">
                      <a:moveTo>
                        <a:pt x="0" y="321055"/>
                      </a:moveTo>
                      <a:lnTo>
                        <a:pt x="3481" y="273617"/>
                      </a:lnTo>
                      <a:lnTo>
                        <a:pt x="13592" y="228338"/>
                      </a:lnTo>
                      <a:lnTo>
                        <a:pt x="29839" y="185716"/>
                      </a:lnTo>
                      <a:lnTo>
                        <a:pt x="51723" y="146247"/>
                      </a:lnTo>
                      <a:lnTo>
                        <a:pt x="78748" y="110428"/>
                      </a:lnTo>
                      <a:lnTo>
                        <a:pt x="110418" y="78757"/>
                      </a:lnTo>
                      <a:lnTo>
                        <a:pt x="146236" y="51729"/>
                      </a:lnTo>
                      <a:lnTo>
                        <a:pt x="185705" y="29843"/>
                      </a:lnTo>
                      <a:lnTo>
                        <a:pt x="228329" y="13595"/>
                      </a:lnTo>
                      <a:lnTo>
                        <a:pt x="273612" y="3481"/>
                      </a:lnTo>
                      <a:lnTo>
                        <a:pt x="321055" y="0"/>
                      </a:lnTo>
                      <a:lnTo>
                        <a:pt x="2121916" y="0"/>
                      </a:lnTo>
                      <a:lnTo>
                        <a:pt x="2169354" y="3481"/>
                      </a:lnTo>
                      <a:lnTo>
                        <a:pt x="2214633" y="13595"/>
                      </a:lnTo>
                      <a:lnTo>
                        <a:pt x="2257255" y="29843"/>
                      </a:lnTo>
                      <a:lnTo>
                        <a:pt x="2296724" y="51729"/>
                      </a:lnTo>
                      <a:lnTo>
                        <a:pt x="2332543" y="78757"/>
                      </a:lnTo>
                      <a:lnTo>
                        <a:pt x="2364214" y="110428"/>
                      </a:lnTo>
                      <a:lnTo>
                        <a:pt x="2391242" y="146247"/>
                      </a:lnTo>
                      <a:lnTo>
                        <a:pt x="2413128" y="185716"/>
                      </a:lnTo>
                      <a:lnTo>
                        <a:pt x="2429376" y="228338"/>
                      </a:lnTo>
                      <a:lnTo>
                        <a:pt x="2439490" y="273617"/>
                      </a:lnTo>
                      <a:lnTo>
                        <a:pt x="2442972" y="321055"/>
                      </a:lnTo>
                      <a:lnTo>
                        <a:pt x="2442972" y="1605279"/>
                      </a:lnTo>
                      <a:lnTo>
                        <a:pt x="2439490" y="1652718"/>
                      </a:lnTo>
                      <a:lnTo>
                        <a:pt x="2429376" y="1697997"/>
                      </a:lnTo>
                      <a:lnTo>
                        <a:pt x="2413128" y="1740619"/>
                      </a:lnTo>
                      <a:lnTo>
                        <a:pt x="2391242" y="1780088"/>
                      </a:lnTo>
                      <a:lnTo>
                        <a:pt x="2364214" y="1815907"/>
                      </a:lnTo>
                      <a:lnTo>
                        <a:pt x="2332543" y="1847578"/>
                      </a:lnTo>
                      <a:lnTo>
                        <a:pt x="2296724" y="1874606"/>
                      </a:lnTo>
                      <a:lnTo>
                        <a:pt x="2257255" y="1896492"/>
                      </a:lnTo>
                      <a:lnTo>
                        <a:pt x="2214633" y="1912740"/>
                      </a:lnTo>
                      <a:lnTo>
                        <a:pt x="2169354" y="1922854"/>
                      </a:lnTo>
                      <a:lnTo>
                        <a:pt x="2121916" y="1926335"/>
                      </a:lnTo>
                      <a:lnTo>
                        <a:pt x="321055" y="1926335"/>
                      </a:lnTo>
                      <a:lnTo>
                        <a:pt x="273612" y="1922854"/>
                      </a:lnTo>
                      <a:lnTo>
                        <a:pt x="228329" y="1912740"/>
                      </a:lnTo>
                      <a:lnTo>
                        <a:pt x="185705" y="1896492"/>
                      </a:lnTo>
                      <a:lnTo>
                        <a:pt x="146236" y="1874606"/>
                      </a:lnTo>
                      <a:lnTo>
                        <a:pt x="110418" y="1847578"/>
                      </a:lnTo>
                      <a:lnTo>
                        <a:pt x="78748" y="1815907"/>
                      </a:lnTo>
                      <a:lnTo>
                        <a:pt x="51723" y="1780088"/>
                      </a:lnTo>
                      <a:lnTo>
                        <a:pt x="29839" y="1740619"/>
                      </a:lnTo>
                      <a:lnTo>
                        <a:pt x="13592" y="1697997"/>
                      </a:lnTo>
                      <a:lnTo>
                        <a:pt x="3481" y="1652718"/>
                      </a:lnTo>
                      <a:lnTo>
                        <a:pt x="0" y="1605279"/>
                      </a:lnTo>
                      <a:lnTo>
                        <a:pt x="0" y="321055"/>
                      </a:lnTo>
                      <a:close/>
                    </a:path>
                  </a:pathLst>
                </a:custGeom>
                <a:ln w="28575">
                  <a:solidFill>
                    <a:srgbClr val="235884"/>
                  </a:solidFill>
                </a:ln>
              </p:spPr>
              <p:txBody>
                <a:bodyPr wrap="square" lIns="0" tIns="0" rIns="0" bIns="0" rtlCol="0"/>
                <a:lstStyle/>
                <a:p>
                  <a:endParaRPr dirty="0"/>
                </a:p>
              </p:txBody>
            </p:sp>
            <p:sp>
              <p:nvSpPr>
                <p:cNvPr id="15" name="object 7">
                  <a:extLst>
                    <a:ext uri="{FF2B5EF4-FFF2-40B4-BE49-F238E27FC236}">
                      <a16:creationId xmlns:a16="http://schemas.microsoft.com/office/drawing/2014/main" id="{0C112C42-13B0-12ED-EF19-714C6B23F56B}"/>
                    </a:ext>
                  </a:extLst>
                </p:cNvPr>
                <p:cNvSpPr/>
                <p:nvPr/>
              </p:nvSpPr>
              <p:spPr>
                <a:xfrm>
                  <a:off x="924420" y="1934388"/>
                  <a:ext cx="1379512" cy="340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2475" h="340360">
                      <a:moveTo>
                        <a:pt x="2022348" y="0"/>
                      </a:moveTo>
                      <a:lnTo>
                        <a:pt x="0" y="0"/>
                      </a:lnTo>
                      <a:lnTo>
                        <a:pt x="0" y="339851"/>
                      </a:lnTo>
                      <a:lnTo>
                        <a:pt x="2022348" y="339851"/>
                      </a:lnTo>
                      <a:lnTo>
                        <a:pt x="202234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 wrap="square" lIns="0" tIns="0" rIns="0" bIns="0" rtlCol="0"/>
                <a:lstStyle/>
                <a:p>
                  <a:endParaRPr/>
                </a:p>
              </p:txBody>
            </p:sp>
          </p:grp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A4E44330-D6C8-BC4A-EC18-58AF8422FEC3}"/>
                  </a:ext>
                </a:extLst>
              </p:cNvPr>
              <p:cNvSpPr txBox="1"/>
              <p:nvPr/>
            </p:nvSpPr>
            <p:spPr>
              <a:xfrm>
                <a:off x="5136280" y="1143125"/>
                <a:ext cx="2714624" cy="289423"/>
              </a:xfrm>
              <a:prstGeom prst="rect">
                <a:avLst/>
              </a:prstGeom>
              <a:noFill/>
              <a:ln w="9525" algn="ctr">
                <a:noFill/>
                <a:miter/>
              </a:ln>
              <a:effectLst/>
            </p:spPr>
            <p:txBody>
              <a:bodyPr wrap="square">
                <a:spAutoFit/>
              </a:bodyPr>
              <a:lstStyle/>
              <a:p>
                <a:pPr marL="88900" indent="-88900" algn="ctr">
                  <a:spcBef>
                    <a:spcPct val="20000"/>
                  </a:spcBef>
                  <a:defRPr/>
                </a:pPr>
                <a:r>
                  <a:rPr lang="en-US" altLang="ko-KR" sz="1100" b="1" dirty="0">
                    <a:latin typeface="+mn-ea"/>
                    <a:ea typeface="+mn-ea"/>
                  </a:rPr>
                  <a:t>21</a:t>
                </a:r>
                <a:r>
                  <a:rPr lang="ko-KR" altLang="en-US" sz="1100" b="1" dirty="0">
                    <a:latin typeface="+mn-ea"/>
                    <a:ea typeface="+mn-ea"/>
                  </a:rPr>
                  <a:t>年</a:t>
                </a:r>
                <a:r>
                  <a:rPr lang="en-US" altLang="ko-KR" sz="1100" b="1" dirty="0">
                    <a:latin typeface="+mn-ea"/>
                    <a:ea typeface="+mn-ea"/>
                  </a:rPr>
                  <a:t>,</a:t>
                </a:r>
                <a:r>
                  <a:rPr lang="ko-KR" altLang="en-US" sz="1100" b="1" dirty="0">
                    <a:latin typeface="+mn-ea"/>
                    <a:ea typeface="+mn-ea"/>
                  </a:rPr>
                  <a:t> </a:t>
                </a:r>
                <a:r>
                  <a:rPr lang="ko-KR" altLang="en-US" sz="1100" b="1" dirty="0" err="1">
                    <a:latin typeface="+mn-ea"/>
                    <a:ea typeface="+mn-ea"/>
                  </a:rPr>
                  <a:t>총과금액</a:t>
                </a:r>
                <a:r>
                  <a:rPr lang="ko-KR" altLang="en-US" sz="1100" b="1" dirty="0">
                    <a:latin typeface="+mn-ea"/>
                    <a:ea typeface="+mn-ea"/>
                  </a:rPr>
                  <a:t> 감소세</a:t>
                </a:r>
                <a:endParaRPr lang="en-US" altLang="ko-KR" sz="1100" b="1" dirty="0">
                  <a:latin typeface="+mn-ea"/>
                  <a:ea typeface="+mn-ea"/>
                </a:endParaRPr>
              </a:p>
            </p:txBody>
          </p:sp>
        </p:grpSp>
        <p:pic>
          <p:nvPicPr>
            <p:cNvPr id="47" name="그림 46">
              <a:extLst>
                <a:ext uri="{FF2B5EF4-FFF2-40B4-BE49-F238E27FC236}">
                  <a16:creationId xmlns:a16="http://schemas.microsoft.com/office/drawing/2014/main" id="{D3793A64-2B2D-9C07-A4E9-40586307679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78002" y="1403150"/>
              <a:ext cx="2834869" cy="2438644"/>
            </a:xfrm>
            <a:prstGeom prst="rect">
              <a:avLst/>
            </a:prstGeom>
          </p:spPr>
        </p:pic>
      </p:grp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CA5F0EE1-5447-B5F1-155A-46C322436E12}"/>
              </a:ext>
            </a:extLst>
          </p:cNvPr>
          <p:cNvSpPr/>
          <p:nvPr/>
        </p:nvSpPr>
        <p:spPr>
          <a:xfrm>
            <a:off x="8485721" y="1436810"/>
            <a:ext cx="423295" cy="210320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841B483B-F422-F53B-EC43-490012A40280}"/>
              </a:ext>
            </a:extLst>
          </p:cNvPr>
          <p:cNvGrpSpPr/>
          <p:nvPr/>
        </p:nvGrpSpPr>
        <p:grpSpPr>
          <a:xfrm>
            <a:off x="9257273" y="1039690"/>
            <a:ext cx="2476734" cy="2896024"/>
            <a:chOff x="6111726" y="927355"/>
            <a:chExt cx="3379063" cy="3284859"/>
          </a:xfrm>
        </p:grpSpPr>
        <p:grpSp>
          <p:nvGrpSpPr>
            <p:cNvPr id="73" name="그룹 72">
              <a:extLst>
                <a:ext uri="{FF2B5EF4-FFF2-40B4-BE49-F238E27FC236}">
                  <a16:creationId xmlns:a16="http://schemas.microsoft.com/office/drawing/2014/main" id="{D0EB222F-4570-14DD-0282-A69F87E3F809}"/>
                </a:ext>
              </a:extLst>
            </p:cNvPr>
            <p:cNvGrpSpPr/>
            <p:nvPr/>
          </p:nvGrpSpPr>
          <p:grpSpPr>
            <a:xfrm>
              <a:off x="6111726" y="927355"/>
              <a:ext cx="3379063" cy="3009476"/>
              <a:chOff x="4659442" y="1059892"/>
              <a:chExt cx="3535834" cy="2901742"/>
            </a:xfrm>
          </p:grpSpPr>
          <p:grpSp>
            <p:nvGrpSpPr>
              <p:cNvPr id="74" name="그룹 73">
                <a:extLst>
                  <a:ext uri="{FF2B5EF4-FFF2-40B4-BE49-F238E27FC236}">
                    <a16:creationId xmlns:a16="http://schemas.microsoft.com/office/drawing/2014/main" id="{C567036B-547A-EC92-820D-5B7237835300}"/>
                  </a:ext>
                </a:extLst>
              </p:cNvPr>
              <p:cNvGrpSpPr/>
              <p:nvPr/>
            </p:nvGrpSpPr>
            <p:grpSpPr>
              <a:xfrm>
                <a:off x="4659442" y="1059892"/>
                <a:ext cx="3535834" cy="2901742"/>
                <a:chOff x="420582" y="1934388"/>
                <a:chExt cx="2298796" cy="2077824"/>
              </a:xfrm>
            </p:grpSpPr>
            <p:sp>
              <p:nvSpPr>
                <p:cNvPr id="76" name="object 6">
                  <a:extLst>
                    <a:ext uri="{FF2B5EF4-FFF2-40B4-BE49-F238E27FC236}">
                      <a16:creationId xmlns:a16="http://schemas.microsoft.com/office/drawing/2014/main" id="{49789BC2-1A25-2B24-B803-21E7BC126727}"/>
                    </a:ext>
                  </a:extLst>
                </p:cNvPr>
                <p:cNvSpPr/>
                <p:nvPr/>
              </p:nvSpPr>
              <p:spPr>
                <a:xfrm>
                  <a:off x="420582" y="2085623"/>
                  <a:ext cx="2298796" cy="1926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3479" h="1926589">
                      <a:moveTo>
                        <a:pt x="0" y="321055"/>
                      </a:moveTo>
                      <a:lnTo>
                        <a:pt x="3481" y="273617"/>
                      </a:lnTo>
                      <a:lnTo>
                        <a:pt x="13592" y="228338"/>
                      </a:lnTo>
                      <a:lnTo>
                        <a:pt x="29839" y="185716"/>
                      </a:lnTo>
                      <a:lnTo>
                        <a:pt x="51723" y="146247"/>
                      </a:lnTo>
                      <a:lnTo>
                        <a:pt x="78748" y="110428"/>
                      </a:lnTo>
                      <a:lnTo>
                        <a:pt x="110418" y="78757"/>
                      </a:lnTo>
                      <a:lnTo>
                        <a:pt x="146236" y="51729"/>
                      </a:lnTo>
                      <a:lnTo>
                        <a:pt x="185705" y="29843"/>
                      </a:lnTo>
                      <a:lnTo>
                        <a:pt x="228329" y="13595"/>
                      </a:lnTo>
                      <a:lnTo>
                        <a:pt x="273612" y="3481"/>
                      </a:lnTo>
                      <a:lnTo>
                        <a:pt x="321055" y="0"/>
                      </a:lnTo>
                      <a:lnTo>
                        <a:pt x="2121916" y="0"/>
                      </a:lnTo>
                      <a:lnTo>
                        <a:pt x="2169354" y="3481"/>
                      </a:lnTo>
                      <a:lnTo>
                        <a:pt x="2214633" y="13595"/>
                      </a:lnTo>
                      <a:lnTo>
                        <a:pt x="2257255" y="29843"/>
                      </a:lnTo>
                      <a:lnTo>
                        <a:pt x="2296724" y="51729"/>
                      </a:lnTo>
                      <a:lnTo>
                        <a:pt x="2332543" y="78757"/>
                      </a:lnTo>
                      <a:lnTo>
                        <a:pt x="2364214" y="110428"/>
                      </a:lnTo>
                      <a:lnTo>
                        <a:pt x="2391242" y="146247"/>
                      </a:lnTo>
                      <a:lnTo>
                        <a:pt x="2413128" y="185716"/>
                      </a:lnTo>
                      <a:lnTo>
                        <a:pt x="2429376" y="228338"/>
                      </a:lnTo>
                      <a:lnTo>
                        <a:pt x="2439490" y="273617"/>
                      </a:lnTo>
                      <a:lnTo>
                        <a:pt x="2442972" y="321055"/>
                      </a:lnTo>
                      <a:lnTo>
                        <a:pt x="2442972" y="1605279"/>
                      </a:lnTo>
                      <a:lnTo>
                        <a:pt x="2439490" y="1652718"/>
                      </a:lnTo>
                      <a:lnTo>
                        <a:pt x="2429376" y="1697997"/>
                      </a:lnTo>
                      <a:lnTo>
                        <a:pt x="2413128" y="1740619"/>
                      </a:lnTo>
                      <a:lnTo>
                        <a:pt x="2391242" y="1780088"/>
                      </a:lnTo>
                      <a:lnTo>
                        <a:pt x="2364214" y="1815907"/>
                      </a:lnTo>
                      <a:lnTo>
                        <a:pt x="2332543" y="1847578"/>
                      </a:lnTo>
                      <a:lnTo>
                        <a:pt x="2296724" y="1874606"/>
                      </a:lnTo>
                      <a:lnTo>
                        <a:pt x="2257255" y="1896492"/>
                      </a:lnTo>
                      <a:lnTo>
                        <a:pt x="2214633" y="1912740"/>
                      </a:lnTo>
                      <a:lnTo>
                        <a:pt x="2169354" y="1922854"/>
                      </a:lnTo>
                      <a:lnTo>
                        <a:pt x="2121916" y="1926335"/>
                      </a:lnTo>
                      <a:lnTo>
                        <a:pt x="321055" y="1926335"/>
                      </a:lnTo>
                      <a:lnTo>
                        <a:pt x="273612" y="1922854"/>
                      </a:lnTo>
                      <a:lnTo>
                        <a:pt x="228329" y="1912740"/>
                      </a:lnTo>
                      <a:lnTo>
                        <a:pt x="185705" y="1896492"/>
                      </a:lnTo>
                      <a:lnTo>
                        <a:pt x="146236" y="1874606"/>
                      </a:lnTo>
                      <a:lnTo>
                        <a:pt x="110418" y="1847578"/>
                      </a:lnTo>
                      <a:lnTo>
                        <a:pt x="78748" y="1815907"/>
                      </a:lnTo>
                      <a:lnTo>
                        <a:pt x="51723" y="1780088"/>
                      </a:lnTo>
                      <a:lnTo>
                        <a:pt x="29839" y="1740619"/>
                      </a:lnTo>
                      <a:lnTo>
                        <a:pt x="13592" y="1697997"/>
                      </a:lnTo>
                      <a:lnTo>
                        <a:pt x="3481" y="1652718"/>
                      </a:lnTo>
                      <a:lnTo>
                        <a:pt x="0" y="1605279"/>
                      </a:lnTo>
                      <a:lnTo>
                        <a:pt x="0" y="321055"/>
                      </a:lnTo>
                      <a:close/>
                    </a:path>
                  </a:pathLst>
                </a:custGeom>
                <a:ln w="28575">
                  <a:solidFill>
                    <a:srgbClr val="235884"/>
                  </a:solidFill>
                </a:ln>
              </p:spPr>
              <p:txBody>
                <a:bodyPr wrap="square" lIns="0" tIns="0" rIns="0" bIns="0" rtlCol="0"/>
                <a:lstStyle/>
                <a:p>
                  <a:endParaRPr dirty="0"/>
                </a:p>
              </p:txBody>
            </p:sp>
            <p:sp>
              <p:nvSpPr>
                <p:cNvPr id="77" name="object 7">
                  <a:extLst>
                    <a:ext uri="{FF2B5EF4-FFF2-40B4-BE49-F238E27FC236}">
                      <a16:creationId xmlns:a16="http://schemas.microsoft.com/office/drawing/2014/main" id="{23980669-9C13-9024-1053-0039C3BDD3E2}"/>
                    </a:ext>
                  </a:extLst>
                </p:cNvPr>
                <p:cNvSpPr/>
                <p:nvPr/>
              </p:nvSpPr>
              <p:spPr>
                <a:xfrm>
                  <a:off x="1195754" y="1934388"/>
                  <a:ext cx="820733" cy="340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2475" h="340360">
                      <a:moveTo>
                        <a:pt x="2022348" y="0"/>
                      </a:moveTo>
                      <a:lnTo>
                        <a:pt x="0" y="0"/>
                      </a:lnTo>
                      <a:lnTo>
                        <a:pt x="0" y="339851"/>
                      </a:lnTo>
                      <a:lnTo>
                        <a:pt x="2022348" y="339851"/>
                      </a:lnTo>
                      <a:lnTo>
                        <a:pt x="202234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 wrap="square" lIns="0" tIns="0" rIns="0" bIns="0" rtlCol="0"/>
                <a:lstStyle/>
                <a:p>
                  <a:endParaRPr/>
                </a:p>
              </p:txBody>
            </p:sp>
          </p:grp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DFDC7120-C22E-E6C8-9C8A-370D63B611FD}"/>
                  </a:ext>
                </a:extLst>
              </p:cNvPr>
              <p:cNvSpPr txBox="1"/>
              <p:nvPr/>
            </p:nvSpPr>
            <p:spPr>
              <a:xfrm>
                <a:off x="5623267" y="1147185"/>
                <a:ext cx="1719355" cy="277736"/>
              </a:xfrm>
              <a:prstGeom prst="rect">
                <a:avLst/>
              </a:prstGeom>
              <a:noFill/>
              <a:ln w="9525" algn="ctr">
                <a:noFill/>
                <a:miter/>
              </a:ln>
              <a:effectLst/>
            </p:spPr>
            <p:txBody>
              <a:bodyPr wrap="square">
                <a:spAutoFit/>
              </a:bodyPr>
              <a:lstStyle/>
              <a:p>
                <a:pPr marL="88900" indent="-88900" algn="ctr">
                  <a:spcBef>
                    <a:spcPct val="20000"/>
                  </a:spcBef>
                  <a:defRPr/>
                </a:pPr>
                <a:r>
                  <a:rPr lang="en-US" altLang="ko-KR" sz="1050" b="1" dirty="0">
                    <a:latin typeface="+mn-ea"/>
                    <a:ea typeface="+mn-ea"/>
                  </a:rPr>
                  <a:t>ARPU </a:t>
                </a:r>
                <a:r>
                  <a:rPr lang="ko-KR" altLang="en-US" sz="1050" b="1" dirty="0">
                    <a:latin typeface="+mn-ea"/>
                    <a:ea typeface="+mn-ea"/>
                  </a:rPr>
                  <a:t>감소세</a:t>
                </a:r>
                <a:endParaRPr lang="en-US" altLang="ko-KR" sz="1050" b="1" dirty="0">
                  <a:latin typeface="+mn-ea"/>
                  <a:ea typeface="+mn-ea"/>
                </a:endParaRPr>
              </a:p>
            </p:txBody>
          </p:sp>
        </p:grpSp>
        <p:pic>
          <p:nvPicPr>
            <p:cNvPr id="79" name="그림 78">
              <a:extLst>
                <a:ext uri="{FF2B5EF4-FFF2-40B4-BE49-F238E27FC236}">
                  <a16:creationId xmlns:a16="http://schemas.microsoft.com/office/drawing/2014/main" id="{41FAF19C-0705-5B36-BFF2-CB206922CB1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18140" y="1460833"/>
              <a:ext cx="2933290" cy="2314550"/>
            </a:xfrm>
            <a:prstGeom prst="rect">
              <a:avLst/>
            </a:prstGeom>
          </p:spPr>
        </p:pic>
        <p:cxnSp>
          <p:nvCxnSpPr>
            <p:cNvPr id="80" name="직선 화살표 연결선 79">
              <a:extLst>
                <a:ext uri="{FF2B5EF4-FFF2-40B4-BE49-F238E27FC236}">
                  <a16:creationId xmlns:a16="http://schemas.microsoft.com/office/drawing/2014/main" id="{1B3CD700-5AB8-2649-774A-CE4CC4D99123}"/>
                </a:ext>
              </a:extLst>
            </p:cNvPr>
            <p:cNvCxnSpPr/>
            <p:nvPr/>
          </p:nvCxnSpPr>
          <p:spPr>
            <a:xfrm>
              <a:off x="6613490" y="1407760"/>
              <a:ext cx="2481777" cy="48900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F5F9A4CA-D98E-984A-346B-6E61FE189193}"/>
                </a:ext>
              </a:extLst>
            </p:cNvPr>
            <p:cNvSpPr txBox="1"/>
            <p:nvPr/>
          </p:nvSpPr>
          <p:spPr>
            <a:xfrm>
              <a:off x="6264998" y="3985299"/>
              <a:ext cx="3138527" cy="226915"/>
            </a:xfrm>
            <a:prstGeom prst="rect">
              <a:avLst/>
            </a:prstGeom>
            <a:noFill/>
            <a:ln w="9525" algn="ctr">
              <a:noFill/>
              <a:miter/>
            </a:ln>
            <a:effectLst/>
          </p:spPr>
          <p:txBody>
            <a:bodyPr wrap="square" rtlCol="0">
              <a:spAutoFit/>
            </a:bodyPr>
            <a:lstStyle/>
            <a:p>
              <a:pPr marL="88900" indent="-88900" algn="l">
                <a:spcBef>
                  <a:spcPct val="20000"/>
                </a:spcBef>
              </a:pPr>
              <a:r>
                <a:rPr lang="en-US" altLang="ko-KR" sz="700" b="1" dirty="0">
                  <a:latin typeface="+mn-ea"/>
                  <a:ea typeface="+mn-ea"/>
                </a:rPr>
                <a:t>*ARPU: </a:t>
              </a:r>
              <a:r>
                <a:rPr lang="en-US" altLang="ko-KR" sz="700" b="1" dirty="0">
                  <a:latin typeface="+mn-ea"/>
                </a:rPr>
                <a:t> Average Revenue Per User</a:t>
              </a:r>
              <a:endParaRPr lang="ko-KR" altLang="en-US" sz="700" b="1" dirty="0">
                <a:latin typeface="+mn-ea"/>
                <a:ea typeface="+mn-ea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01056520-BD6B-683C-D551-1D4A05C246FD}"/>
              </a:ext>
            </a:extLst>
          </p:cNvPr>
          <p:cNvSpPr txBox="1"/>
          <p:nvPr/>
        </p:nvSpPr>
        <p:spPr>
          <a:xfrm>
            <a:off x="1133485" y="2154095"/>
            <a:ext cx="13892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b="1" dirty="0"/>
              <a:t>시장점유율</a:t>
            </a:r>
            <a:endParaRPr lang="en-US" altLang="ko-KR" sz="1200" b="1" dirty="0"/>
          </a:p>
          <a:p>
            <a:pPr algn="ctr"/>
            <a:r>
              <a:rPr lang="en-US" altLang="ko-KR" sz="1200" b="1" dirty="0"/>
              <a:t>3</a:t>
            </a:r>
            <a:r>
              <a:rPr lang="ko-KR" altLang="en-US" sz="1200" b="1" dirty="0"/>
              <a:t>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DEBBE71-94FC-46FD-EF81-0AD4E630B3D7}"/>
              </a:ext>
            </a:extLst>
          </p:cNvPr>
          <p:cNvSpPr txBox="1"/>
          <p:nvPr/>
        </p:nvSpPr>
        <p:spPr>
          <a:xfrm>
            <a:off x="5769585" y="6275916"/>
            <a:ext cx="2013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1/12</a:t>
            </a:r>
            <a:endParaRPr lang="ko-KR" altLang="en-US" sz="1400" b="1" dirty="0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8F943267-61C1-82AA-65F7-BAC5B04735B2}"/>
              </a:ext>
            </a:extLst>
          </p:cNvPr>
          <p:cNvCxnSpPr/>
          <p:nvPr/>
        </p:nvCxnSpPr>
        <p:spPr>
          <a:xfrm>
            <a:off x="6270457" y="1207170"/>
            <a:ext cx="0" cy="2466472"/>
          </a:xfrm>
          <a:prstGeom prst="straightConnector1">
            <a:avLst/>
          </a:prstGeom>
          <a:ln w="28575">
            <a:solidFill>
              <a:srgbClr val="23588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A68166F-F2F6-E6DE-1F0F-BC5D2C5DF62D}"/>
              </a:ext>
            </a:extLst>
          </p:cNvPr>
          <p:cNvSpPr txBox="1"/>
          <p:nvPr/>
        </p:nvSpPr>
        <p:spPr>
          <a:xfrm>
            <a:off x="710027" y="3350761"/>
            <a:ext cx="386015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/>
              <a:t>자료</a:t>
            </a:r>
            <a:r>
              <a:rPr lang="en-US" altLang="ko-KR" sz="800" dirty="0"/>
              <a:t>: </a:t>
            </a:r>
            <a:r>
              <a:rPr lang="ko-KR" altLang="en-US" sz="800" dirty="0"/>
              <a:t>한국정보통신협회</a:t>
            </a:r>
          </a:p>
        </p:txBody>
      </p:sp>
    </p:spTree>
    <p:extLst>
      <p:ext uri="{BB962C8B-B14F-4D97-AF65-F5344CB8AC3E}">
        <p14:creationId xmlns:p14="http://schemas.microsoft.com/office/powerpoint/2010/main" val="927086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1">
            <a:extLst>
              <a:ext uri="{FF2B5EF4-FFF2-40B4-BE49-F238E27FC236}">
                <a16:creationId xmlns:a16="http://schemas.microsoft.com/office/drawing/2014/main" id="{5610CDE9-0206-C0B6-A848-100DC3345243}"/>
              </a:ext>
            </a:extLst>
          </p:cNvPr>
          <p:cNvSpPr/>
          <p:nvPr/>
        </p:nvSpPr>
        <p:spPr>
          <a:xfrm>
            <a:off x="21821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목차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7A6778CF-F8E2-B843-71D7-9D7B8285D054}"/>
              </a:ext>
            </a:extLst>
          </p:cNvPr>
          <p:cNvSpPr/>
          <p:nvPr/>
        </p:nvSpPr>
        <p:spPr>
          <a:xfrm>
            <a:off x="1910275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추진배경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3914C80-16F5-9E01-5FE4-33A6C2E5CBAD}"/>
              </a:ext>
            </a:extLst>
          </p:cNvPr>
          <p:cNvSpPr/>
          <p:nvPr/>
        </p:nvSpPr>
        <p:spPr>
          <a:xfrm>
            <a:off x="530526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분석계획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87EE0EA1-8CCE-DF7E-1F7C-93E3775AC62E}"/>
              </a:ext>
            </a:extLst>
          </p:cNvPr>
          <p:cNvSpPr/>
          <p:nvPr/>
        </p:nvSpPr>
        <p:spPr>
          <a:xfrm>
            <a:off x="7002762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분석결과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D0C190C7-7DB7-F62D-A1CE-D81D5D5218E6}"/>
              </a:ext>
            </a:extLst>
          </p:cNvPr>
          <p:cNvSpPr/>
          <p:nvPr/>
        </p:nvSpPr>
        <p:spPr>
          <a:xfrm>
            <a:off x="8700258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개선안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022BAC47-1C9F-8980-E0FE-08F9850437EC}"/>
              </a:ext>
            </a:extLst>
          </p:cNvPr>
          <p:cNvSpPr/>
          <p:nvPr/>
        </p:nvSpPr>
        <p:spPr>
          <a:xfrm>
            <a:off x="10397754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en-US" altLang="ko-KR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Learned</a:t>
            </a: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en-US" altLang="ko-KR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Lesson</a:t>
            </a:r>
            <a:endParaRPr lang="ko-KR" altLang="en-US" sz="1100" dirty="0">
              <a:solidFill>
                <a:prstClr val="white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" name="자유형 17">
            <a:extLst>
              <a:ext uri="{FF2B5EF4-FFF2-40B4-BE49-F238E27FC236}">
                <a16:creationId xmlns:a16="http://schemas.microsoft.com/office/drawing/2014/main" id="{C83A4897-9C1B-BF15-4B56-6C77082836CE}"/>
              </a:ext>
            </a:extLst>
          </p:cNvPr>
          <p:cNvSpPr/>
          <p:nvPr/>
        </p:nvSpPr>
        <p:spPr>
          <a:xfrm>
            <a:off x="202550" y="257229"/>
            <a:ext cx="11810492" cy="6412992"/>
          </a:xfrm>
          <a:custGeom>
            <a:avLst/>
            <a:gdLst>
              <a:gd name="connsiteX0" fmla="*/ 3503352 w 11810492"/>
              <a:gd name="connsiteY0" fmla="*/ 0 h 6412992"/>
              <a:gd name="connsiteX1" fmla="*/ 4912149 w 11810492"/>
              <a:gd name="connsiteY1" fmla="*/ 0 h 6412992"/>
              <a:gd name="connsiteX2" fmla="*/ 5020509 w 11810492"/>
              <a:gd name="connsiteY2" fmla="*/ 108360 h 6412992"/>
              <a:gd name="connsiteX3" fmla="*/ 5020509 w 11810492"/>
              <a:gd name="connsiteY3" fmla="*/ 444246 h 6412992"/>
              <a:gd name="connsiteX4" fmla="*/ 11672912 w 11810492"/>
              <a:gd name="connsiteY4" fmla="*/ 444246 h 6412992"/>
              <a:gd name="connsiteX5" fmla="*/ 11810492 w 11810492"/>
              <a:gd name="connsiteY5" fmla="*/ 581826 h 6412992"/>
              <a:gd name="connsiteX6" fmla="*/ 11810492 w 11810492"/>
              <a:gd name="connsiteY6" fmla="*/ 6275412 h 6412992"/>
              <a:gd name="connsiteX7" fmla="*/ 11672912 w 11810492"/>
              <a:gd name="connsiteY7" fmla="*/ 6412992 h 6412992"/>
              <a:gd name="connsiteX8" fmla="*/ 137580 w 11810492"/>
              <a:gd name="connsiteY8" fmla="*/ 6412992 h 6412992"/>
              <a:gd name="connsiteX9" fmla="*/ 0 w 11810492"/>
              <a:gd name="connsiteY9" fmla="*/ 6275412 h 6412992"/>
              <a:gd name="connsiteX10" fmla="*/ 0 w 11810492"/>
              <a:gd name="connsiteY10" fmla="*/ 581826 h 6412992"/>
              <a:gd name="connsiteX11" fmla="*/ 137580 w 11810492"/>
              <a:gd name="connsiteY11" fmla="*/ 444246 h 6412992"/>
              <a:gd name="connsiteX12" fmla="*/ 3394992 w 11810492"/>
              <a:gd name="connsiteY12" fmla="*/ 444246 h 6412992"/>
              <a:gd name="connsiteX13" fmla="*/ 3394992 w 11810492"/>
              <a:gd name="connsiteY13" fmla="*/ 108360 h 6412992"/>
              <a:gd name="connsiteX14" fmla="*/ 3503352 w 11810492"/>
              <a:gd name="connsiteY14" fmla="*/ 0 h 6412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810492" h="6412992">
                <a:moveTo>
                  <a:pt x="3503352" y="0"/>
                </a:moveTo>
                <a:lnTo>
                  <a:pt x="4912149" y="0"/>
                </a:lnTo>
                <a:cubicBezTo>
                  <a:pt x="4971996" y="0"/>
                  <a:pt x="5020509" y="48514"/>
                  <a:pt x="5020509" y="108360"/>
                </a:cubicBezTo>
                <a:lnTo>
                  <a:pt x="5020509" y="444246"/>
                </a:lnTo>
                <a:lnTo>
                  <a:pt x="11672912" y="444246"/>
                </a:lnTo>
                <a:cubicBezTo>
                  <a:pt x="11748895" y="444246"/>
                  <a:pt x="11810492" y="505843"/>
                  <a:pt x="11810492" y="581826"/>
                </a:cubicBezTo>
                <a:lnTo>
                  <a:pt x="11810492" y="6275412"/>
                </a:lnTo>
                <a:cubicBezTo>
                  <a:pt x="11810492" y="6351395"/>
                  <a:pt x="11748895" y="6412992"/>
                  <a:pt x="11672912" y="6412992"/>
                </a:cubicBezTo>
                <a:lnTo>
                  <a:pt x="137580" y="6412992"/>
                </a:lnTo>
                <a:cubicBezTo>
                  <a:pt x="61597" y="6412992"/>
                  <a:pt x="0" y="6351395"/>
                  <a:pt x="0" y="6275412"/>
                </a:cubicBezTo>
                <a:lnTo>
                  <a:pt x="0" y="581826"/>
                </a:lnTo>
                <a:cubicBezTo>
                  <a:pt x="0" y="505843"/>
                  <a:pt x="61597" y="444246"/>
                  <a:pt x="137580" y="444246"/>
                </a:cubicBezTo>
                <a:lnTo>
                  <a:pt x="3394992" y="444246"/>
                </a:lnTo>
                <a:lnTo>
                  <a:pt x="3394992" y="108360"/>
                </a:lnTo>
                <a:cubicBezTo>
                  <a:pt x="3394992" y="48514"/>
                  <a:pt x="3443506" y="0"/>
                  <a:pt x="3503352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rgbClr val="235884"/>
            </a:solidFill>
          </a:ln>
          <a:effectLst>
            <a:outerShdw dist="889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684000" rtlCol="0" anchor="t">
            <a:noAutofit/>
          </a:bodyPr>
          <a:lstStyle/>
          <a:p>
            <a:pPr marL="1435100" latinLnBrk="0">
              <a:defRPr/>
            </a:pPr>
            <a:r>
              <a:rPr lang="en-US" altLang="ko-KR" sz="700" kern="0" dirty="0">
                <a:solidFill>
                  <a:srgbClr val="44546A"/>
                </a:solidFill>
              </a:rPr>
              <a:t> 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FF7689DF-30FD-40E1-5C58-493BAC4D1726}"/>
              </a:ext>
            </a:extLst>
          </p:cNvPr>
          <p:cNvCxnSpPr>
            <a:cxnSpLocks/>
          </p:cNvCxnSpPr>
          <p:nvPr/>
        </p:nvCxnSpPr>
        <p:spPr>
          <a:xfrm>
            <a:off x="3749203" y="681264"/>
            <a:ext cx="1332000" cy="0"/>
          </a:xfrm>
          <a:prstGeom prst="line">
            <a:avLst/>
          </a:prstGeom>
          <a:ln w="25400">
            <a:solidFill>
              <a:srgbClr val="23588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94E91EC-EA54-642D-7546-18A16A0EA9EE}"/>
              </a:ext>
            </a:extLst>
          </p:cNvPr>
          <p:cNvSpPr txBox="1"/>
          <p:nvPr/>
        </p:nvSpPr>
        <p:spPr>
          <a:xfrm>
            <a:off x="3697653" y="332183"/>
            <a:ext cx="1435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rgbClr val="44546A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현황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411A696-89C2-AA7A-FE60-D783DDC48C88}"/>
              </a:ext>
            </a:extLst>
          </p:cNvPr>
          <p:cNvSpPr/>
          <p:nvPr/>
        </p:nvSpPr>
        <p:spPr>
          <a:xfrm>
            <a:off x="387775" y="4221106"/>
            <a:ext cx="1062666" cy="8639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9A9FD99-C49C-8636-3BA4-706EF6A9980E}"/>
              </a:ext>
            </a:extLst>
          </p:cNvPr>
          <p:cNvSpPr/>
          <p:nvPr/>
        </p:nvSpPr>
        <p:spPr>
          <a:xfrm>
            <a:off x="387775" y="4221106"/>
            <a:ext cx="1171901" cy="83627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2ACE060F-E325-B5D6-F898-03541FD98E91}"/>
              </a:ext>
            </a:extLst>
          </p:cNvPr>
          <p:cNvGrpSpPr/>
          <p:nvPr/>
        </p:nvGrpSpPr>
        <p:grpSpPr>
          <a:xfrm>
            <a:off x="559157" y="1082133"/>
            <a:ext cx="3501024" cy="2899808"/>
            <a:chOff x="461307" y="1935773"/>
            <a:chExt cx="2276165" cy="2076439"/>
          </a:xfrm>
        </p:grpSpPr>
        <p:sp>
          <p:nvSpPr>
            <p:cNvPr id="21" name="object 6">
              <a:extLst>
                <a:ext uri="{FF2B5EF4-FFF2-40B4-BE49-F238E27FC236}">
                  <a16:creationId xmlns:a16="http://schemas.microsoft.com/office/drawing/2014/main" id="{2BB8FAC9-67BF-8CEA-E7B0-C3ED3CBAAE10}"/>
                </a:ext>
              </a:extLst>
            </p:cNvPr>
            <p:cNvSpPr/>
            <p:nvPr/>
          </p:nvSpPr>
          <p:spPr>
            <a:xfrm>
              <a:off x="461307" y="2085623"/>
              <a:ext cx="2276165" cy="1926589"/>
            </a:xfrm>
            <a:custGeom>
              <a:avLst/>
              <a:gdLst/>
              <a:ahLst/>
              <a:cxnLst/>
              <a:rect l="l" t="t" r="r" b="b"/>
              <a:pathLst>
                <a:path w="2443479" h="1926589">
                  <a:moveTo>
                    <a:pt x="0" y="321055"/>
                  </a:moveTo>
                  <a:lnTo>
                    <a:pt x="3481" y="273617"/>
                  </a:lnTo>
                  <a:lnTo>
                    <a:pt x="13592" y="228338"/>
                  </a:lnTo>
                  <a:lnTo>
                    <a:pt x="29839" y="185716"/>
                  </a:lnTo>
                  <a:lnTo>
                    <a:pt x="51723" y="146247"/>
                  </a:lnTo>
                  <a:lnTo>
                    <a:pt x="78748" y="110428"/>
                  </a:lnTo>
                  <a:lnTo>
                    <a:pt x="110418" y="78757"/>
                  </a:lnTo>
                  <a:lnTo>
                    <a:pt x="146236" y="51729"/>
                  </a:lnTo>
                  <a:lnTo>
                    <a:pt x="185705" y="29843"/>
                  </a:lnTo>
                  <a:lnTo>
                    <a:pt x="228329" y="13595"/>
                  </a:lnTo>
                  <a:lnTo>
                    <a:pt x="273612" y="3481"/>
                  </a:lnTo>
                  <a:lnTo>
                    <a:pt x="321055" y="0"/>
                  </a:lnTo>
                  <a:lnTo>
                    <a:pt x="2121916" y="0"/>
                  </a:lnTo>
                  <a:lnTo>
                    <a:pt x="2169354" y="3481"/>
                  </a:lnTo>
                  <a:lnTo>
                    <a:pt x="2214633" y="13595"/>
                  </a:lnTo>
                  <a:lnTo>
                    <a:pt x="2257255" y="29843"/>
                  </a:lnTo>
                  <a:lnTo>
                    <a:pt x="2296724" y="51729"/>
                  </a:lnTo>
                  <a:lnTo>
                    <a:pt x="2332543" y="78757"/>
                  </a:lnTo>
                  <a:lnTo>
                    <a:pt x="2364214" y="110428"/>
                  </a:lnTo>
                  <a:lnTo>
                    <a:pt x="2391242" y="146247"/>
                  </a:lnTo>
                  <a:lnTo>
                    <a:pt x="2413128" y="185716"/>
                  </a:lnTo>
                  <a:lnTo>
                    <a:pt x="2429376" y="228338"/>
                  </a:lnTo>
                  <a:lnTo>
                    <a:pt x="2439490" y="273617"/>
                  </a:lnTo>
                  <a:lnTo>
                    <a:pt x="2442972" y="321055"/>
                  </a:lnTo>
                  <a:lnTo>
                    <a:pt x="2442972" y="1605279"/>
                  </a:lnTo>
                  <a:lnTo>
                    <a:pt x="2439490" y="1652718"/>
                  </a:lnTo>
                  <a:lnTo>
                    <a:pt x="2429376" y="1697997"/>
                  </a:lnTo>
                  <a:lnTo>
                    <a:pt x="2413128" y="1740619"/>
                  </a:lnTo>
                  <a:lnTo>
                    <a:pt x="2391242" y="1780088"/>
                  </a:lnTo>
                  <a:lnTo>
                    <a:pt x="2364214" y="1815907"/>
                  </a:lnTo>
                  <a:lnTo>
                    <a:pt x="2332543" y="1847578"/>
                  </a:lnTo>
                  <a:lnTo>
                    <a:pt x="2296724" y="1874606"/>
                  </a:lnTo>
                  <a:lnTo>
                    <a:pt x="2257255" y="1896492"/>
                  </a:lnTo>
                  <a:lnTo>
                    <a:pt x="2214633" y="1912740"/>
                  </a:lnTo>
                  <a:lnTo>
                    <a:pt x="2169354" y="1922854"/>
                  </a:lnTo>
                  <a:lnTo>
                    <a:pt x="2121916" y="1926335"/>
                  </a:lnTo>
                  <a:lnTo>
                    <a:pt x="321055" y="1926335"/>
                  </a:lnTo>
                  <a:lnTo>
                    <a:pt x="273612" y="1922854"/>
                  </a:lnTo>
                  <a:lnTo>
                    <a:pt x="228329" y="1912740"/>
                  </a:lnTo>
                  <a:lnTo>
                    <a:pt x="185705" y="1896492"/>
                  </a:lnTo>
                  <a:lnTo>
                    <a:pt x="146236" y="1874606"/>
                  </a:lnTo>
                  <a:lnTo>
                    <a:pt x="110418" y="1847578"/>
                  </a:lnTo>
                  <a:lnTo>
                    <a:pt x="78748" y="1815907"/>
                  </a:lnTo>
                  <a:lnTo>
                    <a:pt x="51723" y="1780088"/>
                  </a:lnTo>
                  <a:lnTo>
                    <a:pt x="29839" y="1740619"/>
                  </a:lnTo>
                  <a:lnTo>
                    <a:pt x="13592" y="1697997"/>
                  </a:lnTo>
                  <a:lnTo>
                    <a:pt x="3481" y="1652718"/>
                  </a:lnTo>
                  <a:lnTo>
                    <a:pt x="0" y="1605279"/>
                  </a:lnTo>
                  <a:lnTo>
                    <a:pt x="0" y="321055"/>
                  </a:lnTo>
                  <a:close/>
                </a:path>
              </a:pathLst>
            </a:custGeom>
            <a:ln w="28575">
              <a:solidFill>
                <a:srgbClr val="235884"/>
              </a:solidFill>
            </a:ln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22" name="object 7">
              <a:extLst>
                <a:ext uri="{FF2B5EF4-FFF2-40B4-BE49-F238E27FC236}">
                  <a16:creationId xmlns:a16="http://schemas.microsoft.com/office/drawing/2014/main" id="{38F946EF-BE7A-CD3E-D427-F3BFBFFADB84}"/>
                </a:ext>
              </a:extLst>
            </p:cNvPr>
            <p:cNvSpPr/>
            <p:nvPr/>
          </p:nvSpPr>
          <p:spPr>
            <a:xfrm>
              <a:off x="721146" y="1935773"/>
              <a:ext cx="1637464" cy="340360"/>
            </a:xfrm>
            <a:custGeom>
              <a:avLst/>
              <a:gdLst/>
              <a:ahLst/>
              <a:cxnLst/>
              <a:rect l="l" t="t" r="r" b="b"/>
              <a:pathLst>
                <a:path w="2022475" h="340360">
                  <a:moveTo>
                    <a:pt x="2022348" y="0"/>
                  </a:moveTo>
                  <a:lnTo>
                    <a:pt x="0" y="0"/>
                  </a:lnTo>
                  <a:lnTo>
                    <a:pt x="0" y="339851"/>
                  </a:lnTo>
                  <a:lnTo>
                    <a:pt x="2022348" y="339851"/>
                  </a:lnTo>
                  <a:lnTo>
                    <a:pt x="202234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29" name="object 6">
            <a:extLst>
              <a:ext uri="{FF2B5EF4-FFF2-40B4-BE49-F238E27FC236}">
                <a16:creationId xmlns:a16="http://schemas.microsoft.com/office/drawing/2014/main" id="{880DDCAD-0E00-CB72-5749-9D165944F193}"/>
              </a:ext>
            </a:extLst>
          </p:cNvPr>
          <p:cNvSpPr/>
          <p:nvPr/>
        </p:nvSpPr>
        <p:spPr>
          <a:xfrm>
            <a:off x="4335240" y="1254470"/>
            <a:ext cx="3535834" cy="2690538"/>
          </a:xfrm>
          <a:custGeom>
            <a:avLst/>
            <a:gdLst/>
            <a:ahLst/>
            <a:cxnLst/>
            <a:rect l="l" t="t" r="r" b="b"/>
            <a:pathLst>
              <a:path w="2443479" h="1926589">
                <a:moveTo>
                  <a:pt x="0" y="321055"/>
                </a:moveTo>
                <a:lnTo>
                  <a:pt x="3481" y="273617"/>
                </a:lnTo>
                <a:lnTo>
                  <a:pt x="13592" y="228338"/>
                </a:lnTo>
                <a:lnTo>
                  <a:pt x="29839" y="185716"/>
                </a:lnTo>
                <a:lnTo>
                  <a:pt x="51723" y="146247"/>
                </a:lnTo>
                <a:lnTo>
                  <a:pt x="78748" y="110428"/>
                </a:lnTo>
                <a:lnTo>
                  <a:pt x="110418" y="78757"/>
                </a:lnTo>
                <a:lnTo>
                  <a:pt x="146236" y="51729"/>
                </a:lnTo>
                <a:lnTo>
                  <a:pt x="185705" y="29843"/>
                </a:lnTo>
                <a:lnTo>
                  <a:pt x="228329" y="13595"/>
                </a:lnTo>
                <a:lnTo>
                  <a:pt x="273612" y="3481"/>
                </a:lnTo>
                <a:lnTo>
                  <a:pt x="321055" y="0"/>
                </a:lnTo>
                <a:lnTo>
                  <a:pt x="2121916" y="0"/>
                </a:lnTo>
                <a:lnTo>
                  <a:pt x="2169354" y="3481"/>
                </a:lnTo>
                <a:lnTo>
                  <a:pt x="2214633" y="13595"/>
                </a:lnTo>
                <a:lnTo>
                  <a:pt x="2257255" y="29843"/>
                </a:lnTo>
                <a:lnTo>
                  <a:pt x="2296724" y="51729"/>
                </a:lnTo>
                <a:lnTo>
                  <a:pt x="2332543" y="78757"/>
                </a:lnTo>
                <a:lnTo>
                  <a:pt x="2364214" y="110428"/>
                </a:lnTo>
                <a:lnTo>
                  <a:pt x="2391242" y="146247"/>
                </a:lnTo>
                <a:lnTo>
                  <a:pt x="2413128" y="185716"/>
                </a:lnTo>
                <a:lnTo>
                  <a:pt x="2429376" y="228338"/>
                </a:lnTo>
                <a:lnTo>
                  <a:pt x="2439490" y="273617"/>
                </a:lnTo>
                <a:lnTo>
                  <a:pt x="2442972" y="321055"/>
                </a:lnTo>
                <a:lnTo>
                  <a:pt x="2442972" y="1605279"/>
                </a:lnTo>
                <a:lnTo>
                  <a:pt x="2439490" y="1652718"/>
                </a:lnTo>
                <a:lnTo>
                  <a:pt x="2429376" y="1697997"/>
                </a:lnTo>
                <a:lnTo>
                  <a:pt x="2413128" y="1740619"/>
                </a:lnTo>
                <a:lnTo>
                  <a:pt x="2391242" y="1780088"/>
                </a:lnTo>
                <a:lnTo>
                  <a:pt x="2364214" y="1815907"/>
                </a:lnTo>
                <a:lnTo>
                  <a:pt x="2332543" y="1847578"/>
                </a:lnTo>
                <a:lnTo>
                  <a:pt x="2296724" y="1874606"/>
                </a:lnTo>
                <a:lnTo>
                  <a:pt x="2257255" y="1896492"/>
                </a:lnTo>
                <a:lnTo>
                  <a:pt x="2214633" y="1912740"/>
                </a:lnTo>
                <a:lnTo>
                  <a:pt x="2169354" y="1922854"/>
                </a:lnTo>
                <a:lnTo>
                  <a:pt x="2121916" y="1926335"/>
                </a:lnTo>
                <a:lnTo>
                  <a:pt x="321055" y="1926335"/>
                </a:lnTo>
                <a:lnTo>
                  <a:pt x="273612" y="1922854"/>
                </a:lnTo>
                <a:lnTo>
                  <a:pt x="228329" y="1912740"/>
                </a:lnTo>
                <a:lnTo>
                  <a:pt x="185705" y="1896492"/>
                </a:lnTo>
                <a:lnTo>
                  <a:pt x="146236" y="1874606"/>
                </a:lnTo>
                <a:lnTo>
                  <a:pt x="110418" y="1847578"/>
                </a:lnTo>
                <a:lnTo>
                  <a:pt x="78748" y="1815907"/>
                </a:lnTo>
                <a:lnTo>
                  <a:pt x="51723" y="1780088"/>
                </a:lnTo>
                <a:lnTo>
                  <a:pt x="29839" y="1740619"/>
                </a:lnTo>
                <a:lnTo>
                  <a:pt x="13592" y="1697997"/>
                </a:lnTo>
                <a:lnTo>
                  <a:pt x="3481" y="1652718"/>
                </a:lnTo>
                <a:lnTo>
                  <a:pt x="0" y="1605279"/>
                </a:lnTo>
                <a:lnTo>
                  <a:pt x="0" y="321055"/>
                </a:lnTo>
                <a:close/>
              </a:path>
            </a:pathLst>
          </a:custGeom>
          <a:ln w="28575">
            <a:solidFill>
              <a:srgbClr val="235884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object 7">
            <a:extLst>
              <a:ext uri="{FF2B5EF4-FFF2-40B4-BE49-F238E27FC236}">
                <a16:creationId xmlns:a16="http://schemas.microsoft.com/office/drawing/2014/main" id="{59AE96CE-09DD-1732-A9B8-205B414F6AD3}"/>
              </a:ext>
            </a:extLst>
          </p:cNvPr>
          <p:cNvSpPr/>
          <p:nvPr/>
        </p:nvSpPr>
        <p:spPr>
          <a:xfrm>
            <a:off x="4765752" y="1043266"/>
            <a:ext cx="2714623" cy="475323"/>
          </a:xfrm>
          <a:custGeom>
            <a:avLst/>
            <a:gdLst/>
            <a:ahLst/>
            <a:cxnLst/>
            <a:rect l="l" t="t" r="r" b="b"/>
            <a:pathLst>
              <a:path w="2022475" h="340360">
                <a:moveTo>
                  <a:pt x="2022348" y="0"/>
                </a:moveTo>
                <a:lnTo>
                  <a:pt x="0" y="0"/>
                </a:lnTo>
                <a:lnTo>
                  <a:pt x="0" y="339851"/>
                </a:lnTo>
                <a:lnTo>
                  <a:pt x="2022348" y="339851"/>
                </a:lnTo>
                <a:lnTo>
                  <a:pt x="202234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D00B0DA-9904-4822-6367-5EA9F9F29292}"/>
              </a:ext>
            </a:extLst>
          </p:cNvPr>
          <p:cNvSpPr txBox="1"/>
          <p:nvPr/>
        </p:nvSpPr>
        <p:spPr>
          <a:xfrm>
            <a:off x="860925" y="1097060"/>
            <a:ext cx="2714625" cy="307777"/>
          </a:xfrm>
          <a:prstGeom prst="rect">
            <a:avLst/>
          </a:prstGeom>
          <a:noFill/>
          <a:ln w="9525" algn="ctr">
            <a:noFill/>
            <a:miter/>
          </a:ln>
          <a:effectLst/>
        </p:spPr>
        <p:txBody>
          <a:bodyPr wrap="square">
            <a:spAutoFit/>
          </a:bodyPr>
          <a:lstStyle/>
          <a:p>
            <a:pPr marL="88900" indent="-88900" algn="ctr">
              <a:spcBef>
                <a:spcPct val="20000"/>
              </a:spcBef>
              <a:defRPr/>
            </a:pPr>
            <a:r>
              <a:rPr lang="ko-KR" altLang="en-US" sz="1400" b="1" dirty="0">
                <a:latin typeface="+mn-ea"/>
                <a:ea typeface="+mn-ea"/>
              </a:rPr>
              <a:t>로열티 높은 고객의 이탈 </a:t>
            </a:r>
            <a:r>
              <a:rPr lang="ko-KR" altLang="en-US" sz="1400" b="1" dirty="0">
                <a:latin typeface="+mn-ea"/>
              </a:rPr>
              <a:t>심화</a:t>
            </a:r>
            <a:endParaRPr lang="en-US" altLang="ko-KR" sz="1400" b="1" dirty="0">
              <a:latin typeface="+mn-ea"/>
              <a:ea typeface="+mn-ea"/>
            </a:endParaRP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13E1E106-9B48-F77A-0F1B-3DDDBF46E2B6}"/>
              </a:ext>
            </a:extLst>
          </p:cNvPr>
          <p:cNvGrpSpPr/>
          <p:nvPr/>
        </p:nvGrpSpPr>
        <p:grpSpPr>
          <a:xfrm>
            <a:off x="8181197" y="1021818"/>
            <a:ext cx="3535834" cy="2901742"/>
            <a:chOff x="4659442" y="1059892"/>
            <a:chExt cx="3535834" cy="2901742"/>
          </a:xfrm>
        </p:grpSpPr>
        <p:grpSp>
          <p:nvGrpSpPr>
            <p:cNvPr id="32" name="그룹 31">
              <a:extLst>
                <a:ext uri="{FF2B5EF4-FFF2-40B4-BE49-F238E27FC236}">
                  <a16:creationId xmlns:a16="http://schemas.microsoft.com/office/drawing/2014/main" id="{E523083B-E03E-AF70-4A58-B697469CD951}"/>
                </a:ext>
              </a:extLst>
            </p:cNvPr>
            <p:cNvGrpSpPr/>
            <p:nvPr/>
          </p:nvGrpSpPr>
          <p:grpSpPr>
            <a:xfrm>
              <a:off x="4659442" y="1059892"/>
              <a:ext cx="3535834" cy="2901742"/>
              <a:chOff x="420582" y="1934388"/>
              <a:chExt cx="2298796" cy="2077824"/>
            </a:xfrm>
          </p:grpSpPr>
          <p:sp>
            <p:nvSpPr>
              <p:cNvPr id="34" name="object 6">
                <a:extLst>
                  <a:ext uri="{FF2B5EF4-FFF2-40B4-BE49-F238E27FC236}">
                    <a16:creationId xmlns:a16="http://schemas.microsoft.com/office/drawing/2014/main" id="{33F48B4A-0233-FB08-E18F-6F27BD06E2E5}"/>
                  </a:ext>
                </a:extLst>
              </p:cNvPr>
              <p:cNvSpPr/>
              <p:nvPr/>
            </p:nvSpPr>
            <p:spPr>
              <a:xfrm>
                <a:off x="420582" y="2085623"/>
                <a:ext cx="2298796" cy="1926589"/>
              </a:xfrm>
              <a:custGeom>
                <a:avLst/>
                <a:gdLst/>
                <a:ahLst/>
                <a:cxnLst/>
                <a:rect l="l" t="t" r="r" b="b"/>
                <a:pathLst>
                  <a:path w="2443479" h="1926589">
                    <a:moveTo>
                      <a:pt x="0" y="321055"/>
                    </a:moveTo>
                    <a:lnTo>
                      <a:pt x="3481" y="273617"/>
                    </a:lnTo>
                    <a:lnTo>
                      <a:pt x="13592" y="228338"/>
                    </a:lnTo>
                    <a:lnTo>
                      <a:pt x="29839" y="185716"/>
                    </a:lnTo>
                    <a:lnTo>
                      <a:pt x="51723" y="146247"/>
                    </a:lnTo>
                    <a:lnTo>
                      <a:pt x="78748" y="110428"/>
                    </a:lnTo>
                    <a:lnTo>
                      <a:pt x="110418" y="78757"/>
                    </a:lnTo>
                    <a:lnTo>
                      <a:pt x="146236" y="51729"/>
                    </a:lnTo>
                    <a:lnTo>
                      <a:pt x="185705" y="29843"/>
                    </a:lnTo>
                    <a:lnTo>
                      <a:pt x="228329" y="13595"/>
                    </a:lnTo>
                    <a:lnTo>
                      <a:pt x="273612" y="3481"/>
                    </a:lnTo>
                    <a:lnTo>
                      <a:pt x="321055" y="0"/>
                    </a:lnTo>
                    <a:lnTo>
                      <a:pt x="2121916" y="0"/>
                    </a:lnTo>
                    <a:lnTo>
                      <a:pt x="2169354" y="3481"/>
                    </a:lnTo>
                    <a:lnTo>
                      <a:pt x="2214633" y="13595"/>
                    </a:lnTo>
                    <a:lnTo>
                      <a:pt x="2257255" y="29843"/>
                    </a:lnTo>
                    <a:lnTo>
                      <a:pt x="2296724" y="51729"/>
                    </a:lnTo>
                    <a:lnTo>
                      <a:pt x="2332543" y="78757"/>
                    </a:lnTo>
                    <a:lnTo>
                      <a:pt x="2364214" y="110428"/>
                    </a:lnTo>
                    <a:lnTo>
                      <a:pt x="2391242" y="146247"/>
                    </a:lnTo>
                    <a:lnTo>
                      <a:pt x="2413128" y="185716"/>
                    </a:lnTo>
                    <a:lnTo>
                      <a:pt x="2429376" y="228338"/>
                    </a:lnTo>
                    <a:lnTo>
                      <a:pt x="2439490" y="273617"/>
                    </a:lnTo>
                    <a:lnTo>
                      <a:pt x="2442972" y="321055"/>
                    </a:lnTo>
                    <a:lnTo>
                      <a:pt x="2442972" y="1605279"/>
                    </a:lnTo>
                    <a:lnTo>
                      <a:pt x="2439490" y="1652718"/>
                    </a:lnTo>
                    <a:lnTo>
                      <a:pt x="2429376" y="1697997"/>
                    </a:lnTo>
                    <a:lnTo>
                      <a:pt x="2413128" y="1740619"/>
                    </a:lnTo>
                    <a:lnTo>
                      <a:pt x="2391242" y="1780088"/>
                    </a:lnTo>
                    <a:lnTo>
                      <a:pt x="2364214" y="1815907"/>
                    </a:lnTo>
                    <a:lnTo>
                      <a:pt x="2332543" y="1847578"/>
                    </a:lnTo>
                    <a:lnTo>
                      <a:pt x="2296724" y="1874606"/>
                    </a:lnTo>
                    <a:lnTo>
                      <a:pt x="2257255" y="1896492"/>
                    </a:lnTo>
                    <a:lnTo>
                      <a:pt x="2214633" y="1912740"/>
                    </a:lnTo>
                    <a:lnTo>
                      <a:pt x="2169354" y="1922854"/>
                    </a:lnTo>
                    <a:lnTo>
                      <a:pt x="2121916" y="1926335"/>
                    </a:lnTo>
                    <a:lnTo>
                      <a:pt x="321055" y="1926335"/>
                    </a:lnTo>
                    <a:lnTo>
                      <a:pt x="273612" y="1922854"/>
                    </a:lnTo>
                    <a:lnTo>
                      <a:pt x="228329" y="1912740"/>
                    </a:lnTo>
                    <a:lnTo>
                      <a:pt x="185705" y="1896492"/>
                    </a:lnTo>
                    <a:lnTo>
                      <a:pt x="146236" y="1874606"/>
                    </a:lnTo>
                    <a:lnTo>
                      <a:pt x="110418" y="1847578"/>
                    </a:lnTo>
                    <a:lnTo>
                      <a:pt x="78748" y="1815907"/>
                    </a:lnTo>
                    <a:lnTo>
                      <a:pt x="51723" y="1780088"/>
                    </a:lnTo>
                    <a:lnTo>
                      <a:pt x="29839" y="1740619"/>
                    </a:lnTo>
                    <a:lnTo>
                      <a:pt x="13592" y="1697997"/>
                    </a:lnTo>
                    <a:lnTo>
                      <a:pt x="3481" y="1652718"/>
                    </a:lnTo>
                    <a:lnTo>
                      <a:pt x="0" y="1605279"/>
                    </a:lnTo>
                    <a:lnTo>
                      <a:pt x="0" y="321055"/>
                    </a:lnTo>
                    <a:close/>
                  </a:path>
                </a:pathLst>
              </a:custGeom>
              <a:ln w="28575">
                <a:solidFill>
                  <a:srgbClr val="235884"/>
                </a:solidFill>
              </a:ln>
            </p:spPr>
            <p:txBody>
              <a:bodyPr wrap="square" lIns="0" tIns="0" rIns="0" bIns="0" rtlCol="0"/>
              <a:lstStyle/>
              <a:p>
                <a:endParaRPr dirty="0"/>
              </a:p>
            </p:txBody>
          </p:sp>
          <p:sp>
            <p:nvSpPr>
              <p:cNvPr id="35" name="object 7">
                <a:extLst>
                  <a:ext uri="{FF2B5EF4-FFF2-40B4-BE49-F238E27FC236}">
                    <a16:creationId xmlns:a16="http://schemas.microsoft.com/office/drawing/2014/main" id="{FA840BDC-F9A4-B0F2-A63E-AC5FF90655C2}"/>
                  </a:ext>
                </a:extLst>
              </p:cNvPr>
              <p:cNvSpPr/>
              <p:nvPr/>
            </p:nvSpPr>
            <p:spPr>
              <a:xfrm>
                <a:off x="799720" y="1934388"/>
                <a:ext cx="1605085" cy="340360"/>
              </a:xfrm>
              <a:custGeom>
                <a:avLst/>
                <a:gdLst/>
                <a:ahLst/>
                <a:cxnLst/>
                <a:rect l="l" t="t" r="r" b="b"/>
                <a:pathLst>
                  <a:path w="2022475" h="340360">
                    <a:moveTo>
                      <a:pt x="2022348" y="0"/>
                    </a:moveTo>
                    <a:lnTo>
                      <a:pt x="0" y="0"/>
                    </a:lnTo>
                    <a:lnTo>
                      <a:pt x="0" y="339851"/>
                    </a:lnTo>
                    <a:lnTo>
                      <a:pt x="2022348" y="339851"/>
                    </a:lnTo>
                    <a:lnTo>
                      <a:pt x="2022348" y="0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 wrap="square" lIns="0" tIns="0" rIns="0" bIns="0" rtlCol="0"/>
              <a:lstStyle/>
              <a:p>
                <a:endParaRPr/>
              </a:p>
            </p:txBody>
          </p: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F1B4F3C-EDEB-E1AD-1CDD-13491ADC6E97}"/>
                </a:ext>
              </a:extLst>
            </p:cNvPr>
            <p:cNvSpPr txBox="1"/>
            <p:nvPr/>
          </p:nvSpPr>
          <p:spPr>
            <a:xfrm>
              <a:off x="5125296" y="1132688"/>
              <a:ext cx="2703434" cy="307777"/>
            </a:xfrm>
            <a:prstGeom prst="rect">
              <a:avLst/>
            </a:prstGeom>
            <a:noFill/>
            <a:ln w="9525" algn="ctr">
              <a:noFill/>
              <a:miter/>
            </a:ln>
            <a:effectLst/>
          </p:spPr>
          <p:txBody>
            <a:bodyPr wrap="square">
              <a:spAutoFit/>
            </a:bodyPr>
            <a:lstStyle/>
            <a:p>
              <a:pPr marL="88900" indent="-88900" algn="ctr">
                <a:spcBef>
                  <a:spcPct val="20000"/>
                </a:spcBef>
                <a:defRPr/>
              </a:pPr>
              <a:r>
                <a:rPr lang="ko-KR" altLang="en-US" sz="1400" b="1" dirty="0">
                  <a:latin typeface="+mn-ea"/>
                </a:rPr>
                <a:t>경쟁사로의 이탈 심화</a:t>
              </a:r>
              <a:endParaRPr lang="en-US" altLang="ko-KR" sz="1400" b="1" dirty="0">
                <a:latin typeface="+mn-ea"/>
                <a:ea typeface="+mn-ea"/>
              </a:endParaRPr>
            </a:p>
          </p:txBody>
        </p:sp>
      </p:grpSp>
      <p:sp>
        <p:nvSpPr>
          <p:cNvPr id="36" name="object 7">
            <a:extLst>
              <a:ext uri="{FF2B5EF4-FFF2-40B4-BE49-F238E27FC236}">
                <a16:creationId xmlns:a16="http://schemas.microsoft.com/office/drawing/2014/main" id="{AA4F4C64-1EF0-EE77-9B18-D42A10487CC5}"/>
              </a:ext>
            </a:extLst>
          </p:cNvPr>
          <p:cNvSpPr/>
          <p:nvPr/>
        </p:nvSpPr>
        <p:spPr>
          <a:xfrm>
            <a:off x="1193160" y="4227304"/>
            <a:ext cx="7187996" cy="475323"/>
          </a:xfrm>
          <a:custGeom>
            <a:avLst/>
            <a:gdLst/>
            <a:ahLst/>
            <a:cxnLst/>
            <a:rect l="l" t="t" r="r" b="b"/>
            <a:pathLst>
              <a:path w="2022475" h="340360">
                <a:moveTo>
                  <a:pt x="2022348" y="0"/>
                </a:moveTo>
                <a:lnTo>
                  <a:pt x="0" y="0"/>
                </a:lnTo>
                <a:lnTo>
                  <a:pt x="0" y="339851"/>
                </a:lnTo>
                <a:lnTo>
                  <a:pt x="2022348" y="339851"/>
                </a:lnTo>
                <a:lnTo>
                  <a:pt x="202234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48B4D42-1290-7EB7-0D56-4759691918CA}"/>
              </a:ext>
            </a:extLst>
          </p:cNvPr>
          <p:cNvSpPr txBox="1"/>
          <p:nvPr/>
        </p:nvSpPr>
        <p:spPr>
          <a:xfrm>
            <a:off x="2206366" y="4390151"/>
            <a:ext cx="884038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sz="1400" b="1" dirty="0"/>
              <a:t>수익성 높은 고객의 </a:t>
            </a:r>
            <a:r>
              <a:rPr lang="ko-KR" altLang="en-US" sz="1400" b="1" dirty="0" err="1"/>
              <a:t>이탈률이</a:t>
            </a:r>
            <a:r>
              <a:rPr lang="ko-KR" altLang="en-US" sz="1400" b="1" dirty="0"/>
              <a:t> 약 </a:t>
            </a:r>
            <a:r>
              <a:rPr lang="en-US" altLang="ko-KR" sz="1400" b="1" dirty="0"/>
              <a:t>30%</a:t>
            </a:r>
            <a:r>
              <a:rPr lang="ko-KR" altLang="en-US" sz="1400" b="1" dirty="0"/>
              <a:t>로 확인되어 고객특성 반영한 이탈예측시스템 구축 필요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   </a:t>
            </a:r>
            <a:endParaRPr lang="en-US" altLang="ko-KR" sz="1400" b="1" dirty="0"/>
          </a:p>
          <a:p>
            <a:endParaRPr lang="en-US" altLang="ko-KR" sz="500" b="1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sz="1400" b="1" dirty="0"/>
              <a:t>이탈고객의 주 원인이 데이터 품질인 것으로 확인되어 품질 향상이 필요</a:t>
            </a:r>
            <a:endParaRPr lang="en-US" altLang="ko-KR" sz="1400" b="1" dirty="0"/>
          </a:p>
          <a:p>
            <a:endParaRPr lang="en-US" altLang="ko-KR" sz="500" b="1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ko-KR" altLang="en-US" sz="1400" b="1" dirty="0"/>
              <a:t>경쟁사로의 이탈이 많은 것으로 확인되어 당사만의 차별화된 서비스 전략 수립이 필요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23B37A6-05FC-221D-D830-0351908D90D0}"/>
              </a:ext>
            </a:extLst>
          </p:cNvPr>
          <p:cNvSpPr/>
          <p:nvPr/>
        </p:nvSpPr>
        <p:spPr>
          <a:xfrm>
            <a:off x="801239" y="4433847"/>
            <a:ext cx="1045351" cy="376949"/>
          </a:xfrm>
          <a:prstGeom prst="rect">
            <a:avLst/>
          </a:prstGeom>
          <a:solidFill>
            <a:srgbClr val="235884"/>
          </a:solidFill>
          <a:ln>
            <a:solidFill>
              <a:srgbClr val="235884"/>
            </a:solidFill>
          </a:ln>
          <a:effectLst/>
        </p:spPr>
        <p:txBody>
          <a:bodyPr wrap="none" anchor="ctr"/>
          <a:lstStyle/>
          <a:p>
            <a:pPr algn="ctr" defTabSz="1828434" latinLnBrk="0">
              <a:defRPr/>
            </a:pPr>
            <a:endParaRPr sz="1200" kern="0">
              <a:latin typeface="Lato Light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E1E9386-0682-853B-7749-AD1B7EEAFBD1}"/>
              </a:ext>
            </a:extLst>
          </p:cNvPr>
          <p:cNvSpPr txBox="1"/>
          <p:nvPr/>
        </p:nvSpPr>
        <p:spPr>
          <a:xfrm>
            <a:off x="840235" y="4490729"/>
            <a:ext cx="11171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</a:rPr>
              <a:t>개선기회</a:t>
            </a:r>
          </a:p>
        </p:txBody>
      </p:sp>
      <p:sp>
        <p:nvSpPr>
          <p:cNvPr id="40" name="object 7">
            <a:extLst>
              <a:ext uri="{FF2B5EF4-FFF2-40B4-BE49-F238E27FC236}">
                <a16:creationId xmlns:a16="http://schemas.microsoft.com/office/drawing/2014/main" id="{1A677ED8-378F-294B-9B08-54B5591F5BD6}"/>
              </a:ext>
            </a:extLst>
          </p:cNvPr>
          <p:cNvSpPr/>
          <p:nvPr/>
        </p:nvSpPr>
        <p:spPr>
          <a:xfrm>
            <a:off x="1227666" y="5294406"/>
            <a:ext cx="7265931" cy="352018"/>
          </a:xfrm>
          <a:custGeom>
            <a:avLst/>
            <a:gdLst/>
            <a:ahLst/>
            <a:cxnLst/>
            <a:rect l="l" t="t" r="r" b="b"/>
            <a:pathLst>
              <a:path w="2022475" h="340360">
                <a:moveTo>
                  <a:pt x="2022348" y="0"/>
                </a:moveTo>
                <a:lnTo>
                  <a:pt x="0" y="0"/>
                </a:lnTo>
                <a:lnTo>
                  <a:pt x="0" y="339851"/>
                </a:lnTo>
                <a:lnTo>
                  <a:pt x="2022348" y="339851"/>
                </a:lnTo>
                <a:lnTo>
                  <a:pt x="202234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E0C03D4-384A-9ABA-CE41-0A17898E1F30}"/>
              </a:ext>
            </a:extLst>
          </p:cNvPr>
          <p:cNvSpPr/>
          <p:nvPr/>
        </p:nvSpPr>
        <p:spPr>
          <a:xfrm>
            <a:off x="804733" y="5442139"/>
            <a:ext cx="1045351" cy="388886"/>
          </a:xfrm>
          <a:prstGeom prst="rect">
            <a:avLst/>
          </a:prstGeom>
          <a:solidFill>
            <a:srgbClr val="235884"/>
          </a:solidFill>
          <a:ln>
            <a:solidFill>
              <a:srgbClr val="235884"/>
            </a:solidFill>
          </a:ln>
          <a:effectLst/>
        </p:spPr>
        <p:txBody>
          <a:bodyPr wrap="none" anchor="ctr"/>
          <a:lstStyle/>
          <a:p>
            <a:pPr algn="ctr" defTabSz="1828434" latinLnBrk="0">
              <a:defRPr/>
            </a:pPr>
            <a:endParaRPr sz="1200" kern="0">
              <a:latin typeface="Lato Light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DCF5D16-865D-9602-77E6-D03DDC3E2EC9}"/>
              </a:ext>
            </a:extLst>
          </p:cNvPr>
          <p:cNvSpPr txBox="1"/>
          <p:nvPr/>
        </p:nvSpPr>
        <p:spPr>
          <a:xfrm>
            <a:off x="836354" y="5495535"/>
            <a:ext cx="11171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>
                <a:solidFill>
                  <a:schemeClr val="bg1"/>
                </a:solidFill>
              </a:rPr>
              <a:t>개선목표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6F0006C-53F1-53CF-FEE2-8213C6BE1F17}"/>
              </a:ext>
            </a:extLst>
          </p:cNvPr>
          <p:cNvSpPr txBox="1"/>
          <p:nvPr/>
        </p:nvSpPr>
        <p:spPr>
          <a:xfrm>
            <a:off x="2206366" y="5559195"/>
            <a:ext cx="8840386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altLang="ko-KR" sz="1400" b="1" dirty="0">
                <a:ea typeface="맑은 고딕"/>
              </a:rPr>
              <a:t>21</a:t>
            </a:r>
            <a:r>
              <a:rPr lang="ko-KR" altLang="en-US" sz="1400" b="1" dirty="0">
                <a:ea typeface="맑은 고딕"/>
              </a:rPr>
              <a:t>년 </a:t>
            </a:r>
            <a:r>
              <a:rPr lang="en-US" altLang="ko-KR" sz="1400" b="1" dirty="0">
                <a:ea typeface="맑은 고딕"/>
              </a:rPr>
              <a:t>4Q </a:t>
            </a:r>
            <a:r>
              <a:rPr lang="ko-KR" altLang="en-US" sz="1400" b="1" dirty="0" err="1">
                <a:ea typeface="맑은 고딕"/>
              </a:rPr>
              <a:t>고객이탈률</a:t>
            </a:r>
            <a:r>
              <a:rPr lang="ko-KR" altLang="en-US" sz="1400" b="1" dirty="0">
                <a:ea typeface="맑은 고딕"/>
              </a:rPr>
              <a:t> </a:t>
            </a:r>
            <a:r>
              <a:rPr lang="en-US" altLang="ko-KR" sz="1400" b="1" dirty="0">
                <a:ea typeface="맑은 고딕"/>
              </a:rPr>
              <a:t>8.5%</a:t>
            </a:r>
            <a:r>
              <a:rPr lang="ko-KR" altLang="en-US" sz="1400" b="1" dirty="0">
                <a:ea typeface="맑은 고딕"/>
              </a:rPr>
              <a:t>로 확인되어 당해 2Q까지 </a:t>
            </a:r>
            <a:r>
              <a:rPr lang="en-US" altLang="ko-KR" sz="1400" b="1" dirty="0">
                <a:ea typeface="맑은 고딕"/>
              </a:rPr>
              <a:t>6.2%</a:t>
            </a:r>
            <a:r>
              <a:rPr lang="ko-KR" altLang="en-US" sz="1400" b="1" dirty="0">
                <a:ea typeface="맑은 고딕"/>
              </a:rPr>
              <a:t>로 </a:t>
            </a:r>
            <a:r>
              <a:rPr lang="ko-KR" altLang="en-US" sz="1400" b="1" dirty="0" err="1">
                <a:ea typeface="맑은 고딕"/>
              </a:rPr>
              <a:t>이탈률</a:t>
            </a:r>
            <a:r>
              <a:rPr lang="ko-KR" altLang="en-US" sz="1400" b="1" dirty="0">
                <a:ea typeface="맑은 고딕"/>
              </a:rPr>
              <a:t> 회복 목표 </a:t>
            </a:r>
            <a:endParaRPr lang="ko-KR" altLang="en-US" sz="1400" b="1" dirty="0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AB02BB87-C8F0-2D63-92B3-734AD4959EB9}"/>
              </a:ext>
            </a:extLst>
          </p:cNvPr>
          <p:cNvSpPr/>
          <p:nvPr/>
        </p:nvSpPr>
        <p:spPr>
          <a:xfrm flipV="1">
            <a:off x="205042" y="6162448"/>
            <a:ext cx="11808000" cy="45719"/>
          </a:xfrm>
          <a:prstGeom prst="rect">
            <a:avLst/>
          </a:prstGeom>
          <a:solidFill>
            <a:srgbClr val="235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FC1A24E4-61E4-6ADC-41E1-75A9FC52CB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5279" y="6237494"/>
            <a:ext cx="1519696" cy="30800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4F4E4D1-4623-C57F-1F43-A0FA53CE03D6}"/>
              </a:ext>
            </a:extLst>
          </p:cNvPr>
          <p:cNvSpPr txBox="1"/>
          <p:nvPr/>
        </p:nvSpPr>
        <p:spPr>
          <a:xfrm>
            <a:off x="4551091" y="1094614"/>
            <a:ext cx="3175932" cy="307777"/>
          </a:xfrm>
          <a:prstGeom prst="rect">
            <a:avLst/>
          </a:prstGeom>
          <a:noFill/>
          <a:ln w="9525" algn="ctr">
            <a:noFill/>
            <a:miter/>
          </a:ln>
          <a:effectLst/>
        </p:spPr>
        <p:txBody>
          <a:bodyPr wrap="square">
            <a:spAutoFit/>
          </a:bodyPr>
          <a:lstStyle/>
          <a:p>
            <a:pPr marL="88900" indent="-88900" algn="ctr">
              <a:spcBef>
                <a:spcPct val="20000"/>
              </a:spcBef>
              <a:defRPr/>
            </a:pPr>
            <a:r>
              <a:rPr lang="ko-KR" altLang="en-US" sz="1400" b="1" dirty="0">
                <a:latin typeface="+mn-ea"/>
              </a:rPr>
              <a:t>데이터 품질 문제로 인한 이탈</a:t>
            </a:r>
            <a:endParaRPr lang="en-US" altLang="ko-KR" sz="1400" b="1" dirty="0">
              <a:latin typeface="+mn-ea"/>
              <a:ea typeface="+mn-ea"/>
            </a:endParaRPr>
          </a:p>
        </p:txBody>
      </p:sp>
      <p:graphicFrame>
        <p:nvGraphicFramePr>
          <p:cNvPr id="14" name="차트 13">
            <a:extLst>
              <a:ext uri="{FF2B5EF4-FFF2-40B4-BE49-F238E27FC236}">
                <a16:creationId xmlns:a16="http://schemas.microsoft.com/office/drawing/2014/main" id="{4F6EFC5F-B915-1BA2-ACC4-A452FBC46E9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4182417"/>
              </p:ext>
            </p:extLst>
          </p:nvPr>
        </p:nvGraphicFramePr>
        <p:xfrm>
          <a:off x="7996516" y="1282119"/>
          <a:ext cx="3977267" cy="26591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6" name="차트 45">
            <a:extLst>
              <a:ext uri="{FF2B5EF4-FFF2-40B4-BE49-F238E27FC236}">
                <a16:creationId xmlns:a16="http://schemas.microsoft.com/office/drawing/2014/main" id="{ED6C1BC3-8B7C-0844-8BF0-C85F9C06671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23021520"/>
              </p:ext>
            </p:extLst>
          </p:nvPr>
        </p:nvGraphicFramePr>
        <p:xfrm>
          <a:off x="958821" y="1738692"/>
          <a:ext cx="1533467" cy="2089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47" name="차트 46">
            <a:extLst>
              <a:ext uri="{FF2B5EF4-FFF2-40B4-BE49-F238E27FC236}">
                <a16:creationId xmlns:a16="http://schemas.microsoft.com/office/drawing/2014/main" id="{C7F30B8C-2930-DA0E-C29A-32BFA665F4B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74541264"/>
              </p:ext>
            </p:extLst>
          </p:nvPr>
        </p:nvGraphicFramePr>
        <p:xfrm>
          <a:off x="2082161" y="1734587"/>
          <a:ext cx="1533467" cy="2089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8" name="TextBox 47">
            <a:extLst>
              <a:ext uri="{FF2B5EF4-FFF2-40B4-BE49-F238E27FC236}">
                <a16:creationId xmlns:a16="http://schemas.microsoft.com/office/drawing/2014/main" id="{AE2C3068-B042-982F-15CA-8AC3FC3F987E}"/>
              </a:ext>
            </a:extLst>
          </p:cNvPr>
          <p:cNvSpPr txBox="1"/>
          <p:nvPr/>
        </p:nvSpPr>
        <p:spPr>
          <a:xfrm>
            <a:off x="89688" y="1436006"/>
            <a:ext cx="4514206" cy="230832"/>
          </a:xfrm>
          <a:prstGeom prst="rect">
            <a:avLst/>
          </a:prstGeom>
          <a:noFill/>
          <a:ln w="9525" algn="ctr">
            <a:noFill/>
            <a:miter/>
          </a:ln>
          <a:effectLst/>
        </p:spPr>
        <p:txBody>
          <a:bodyPr wrap="square" lIns="91440" tIns="45720" rIns="91440" bIns="45720" anchor="t">
            <a:spAutoFit/>
          </a:bodyPr>
          <a:lstStyle/>
          <a:p>
            <a:pPr marL="88900" indent="-88900" algn="ctr">
              <a:spcBef>
                <a:spcPct val="20000"/>
              </a:spcBef>
              <a:defRPr/>
            </a:pPr>
            <a:r>
              <a:rPr lang="en-US" altLang="ko-KR" sz="900" b="1" dirty="0">
                <a:latin typeface="맑은 고딕"/>
                <a:ea typeface="맑은 고딕"/>
              </a:rPr>
              <a:t>LTV</a:t>
            </a:r>
            <a:r>
              <a:rPr lang="ko-KR" altLang="en-US" sz="900" b="1" dirty="0">
                <a:latin typeface="맑은 고딕"/>
                <a:ea typeface="맑은 고딕"/>
              </a:rPr>
              <a:t> </a:t>
            </a:r>
            <a:r>
              <a:rPr lang="en-US" altLang="ko-KR" sz="900" b="1" dirty="0">
                <a:latin typeface="맑은 고딕"/>
                <a:ea typeface="맑은 고딕"/>
              </a:rPr>
              <a:t>4,000~6,000 &amp; </a:t>
            </a:r>
            <a:r>
              <a:rPr lang="ko-KR" altLang="en-US" sz="900" b="1" dirty="0" err="1">
                <a:latin typeface="맑은 고딕"/>
                <a:ea typeface="맑은 고딕"/>
              </a:rPr>
              <a:t>월평균과금액이</a:t>
            </a:r>
            <a:r>
              <a:rPr lang="ko-KR" altLang="en-US" sz="900" b="1" dirty="0">
                <a:latin typeface="맑은 고딕"/>
                <a:ea typeface="맑은 고딕"/>
              </a:rPr>
              <a:t> 상위 </a:t>
            </a:r>
            <a:r>
              <a:rPr lang="en-US" altLang="ko-KR" sz="900" b="1" dirty="0">
                <a:latin typeface="맑은 고딕"/>
                <a:ea typeface="맑은 고딕"/>
              </a:rPr>
              <a:t>50%</a:t>
            </a:r>
            <a:r>
              <a:rPr lang="ko-KR" altLang="en-US" sz="900" b="1" dirty="0">
                <a:latin typeface="맑은 고딕"/>
                <a:ea typeface="맑은 고딕"/>
              </a:rPr>
              <a:t>인 고객 </a:t>
            </a:r>
            <a:r>
              <a:rPr lang="ko-KR" altLang="en-US" sz="900" b="1" dirty="0" err="1">
                <a:latin typeface="맑은 고딕"/>
                <a:ea typeface="맑은 고딕"/>
              </a:rPr>
              <a:t>이탈률</a:t>
            </a:r>
            <a:endParaRPr lang="ko-KR" altLang="en-US" sz="900" b="1" dirty="0">
              <a:latin typeface="맑은 고딕"/>
              <a:ea typeface="맑은 고딕"/>
            </a:endParaRPr>
          </a:p>
        </p:txBody>
      </p:sp>
      <p:graphicFrame>
        <p:nvGraphicFramePr>
          <p:cNvPr id="23" name="차트 22">
            <a:extLst>
              <a:ext uri="{FF2B5EF4-FFF2-40B4-BE49-F238E27FC236}">
                <a16:creationId xmlns:a16="http://schemas.microsoft.com/office/drawing/2014/main" id="{F9AA2900-3BC3-8060-174F-A04E416497D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56764166"/>
              </p:ext>
            </p:extLst>
          </p:nvPr>
        </p:nvGraphicFramePr>
        <p:xfrm>
          <a:off x="3794522" y="1369246"/>
          <a:ext cx="4745773" cy="24189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177A1E0-6376-845C-FEF2-5670D3A74B04}"/>
              </a:ext>
            </a:extLst>
          </p:cNvPr>
          <p:cNvSpPr txBox="1"/>
          <p:nvPr/>
        </p:nvSpPr>
        <p:spPr>
          <a:xfrm>
            <a:off x="9284065" y="2238111"/>
            <a:ext cx="1389299" cy="43088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sz="1100" b="1" dirty="0">
                <a:ea typeface="맑은 고딕"/>
              </a:rPr>
              <a:t>Churn</a:t>
            </a:r>
          </a:p>
          <a:p>
            <a:pPr algn="ctr"/>
            <a:r>
              <a:rPr lang="en-US" altLang="ko-KR" sz="1100" b="1" dirty="0">
                <a:ea typeface="맑은 고딕"/>
              </a:rPr>
              <a:t>Category</a:t>
            </a:r>
            <a:endParaRPr lang="ko-KR" altLang="en-US" sz="1100" b="1" dirty="0">
              <a:ea typeface="맑은 고딕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4B5FCC7-7BF0-6F96-1775-DFA891AFA295}"/>
              </a:ext>
            </a:extLst>
          </p:cNvPr>
          <p:cNvSpPr txBox="1"/>
          <p:nvPr/>
        </p:nvSpPr>
        <p:spPr>
          <a:xfrm>
            <a:off x="5769585" y="6275916"/>
            <a:ext cx="2013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2/12</a:t>
            </a:r>
            <a:endParaRPr lang="ko-KR" altLang="en-US" sz="1400" b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C8E635E-5350-3938-3ECF-ABC004FCA25C}"/>
              </a:ext>
            </a:extLst>
          </p:cNvPr>
          <p:cNvSpPr txBox="1"/>
          <p:nvPr/>
        </p:nvSpPr>
        <p:spPr>
          <a:xfrm>
            <a:off x="706741" y="4010382"/>
            <a:ext cx="2724650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altLang="ko-KR" sz="900" b="1" dirty="0">
                <a:latin typeface="Malgun Gothic"/>
                <a:ea typeface="Malgun Gothic"/>
              </a:rPr>
              <a:t>*LTV: </a:t>
            </a:r>
            <a:r>
              <a:rPr lang="en-US" altLang="ko-KR" sz="900" b="1" dirty="0" err="1">
                <a:latin typeface="Malgun Gothic"/>
                <a:ea typeface="Malgun Gothic"/>
              </a:rPr>
              <a:t>고객생애가치</a:t>
            </a:r>
            <a:r>
              <a:rPr lang="en-US" altLang="ko-KR" sz="900" b="1" dirty="0">
                <a:latin typeface="Malgun Gothic"/>
                <a:ea typeface="Malgun Gothic"/>
              </a:rPr>
              <a:t>(Life Time Value)</a:t>
            </a:r>
            <a:endParaRPr lang="ko-KR" sz="900" b="1" dirty="0" err="1">
              <a:latin typeface="Malgun Gothic"/>
              <a:ea typeface="Malgun Gothic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18289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1">
            <a:extLst>
              <a:ext uri="{FF2B5EF4-FFF2-40B4-BE49-F238E27FC236}">
                <a16:creationId xmlns:a16="http://schemas.microsoft.com/office/drawing/2014/main" id="{73E3B24B-8F31-7A72-3146-5D3278593F02}"/>
              </a:ext>
            </a:extLst>
          </p:cNvPr>
          <p:cNvSpPr/>
          <p:nvPr/>
        </p:nvSpPr>
        <p:spPr>
          <a:xfrm>
            <a:off x="21821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목차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5528CDD2-2ADA-094E-C93C-200D94D4A3A3}"/>
              </a:ext>
            </a:extLst>
          </p:cNvPr>
          <p:cNvSpPr/>
          <p:nvPr/>
        </p:nvSpPr>
        <p:spPr>
          <a:xfrm>
            <a:off x="1915712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추진배경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CAE6E49A-6092-0F80-6AC8-A24F3559564C}"/>
              </a:ext>
            </a:extLst>
          </p:cNvPr>
          <p:cNvSpPr/>
          <p:nvPr/>
        </p:nvSpPr>
        <p:spPr>
          <a:xfrm>
            <a:off x="3607771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현황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1C320BCC-8E3C-D9EB-2451-0A5CD6DCE43A}"/>
              </a:ext>
            </a:extLst>
          </p:cNvPr>
          <p:cNvSpPr/>
          <p:nvPr/>
        </p:nvSpPr>
        <p:spPr>
          <a:xfrm>
            <a:off x="7002762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분석결과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932D4703-D782-3BF8-77FC-EF2B4EEB90A0}"/>
              </a:ext>
            </a:extLst>
          </p:cNvPr>
          <p:cNvSpPr/>
          <p:nvPr/>
        </p:nvSpPr>
        <p:spPr>
          <a:xfrm>
            <a:off x="8700258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개선안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682A1D8E-DA9C-C697-412D-26E75B3E9F5A}"/>
              </a:ext>
            </a:extLst>
          </p:cNvPr>
          <p:cNvSpPr/>
          <p:nvPr/>
        </p:nvSpPr>
        <p:spPr>
          <a:xfrm>
            <a:off x="10397754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en-US" altLang="ko-KR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Learned</a:t>
            </a: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 </a:t>
            </a:r>
            <a:r>
              <a:rPr lang="en-US" altLang="ko-KR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Lesson</a:t>
            </a:r>
            <a:endParaRPr lang="ko-KR" altLang="en-US" sz="1100" dirty="0">
              <a:solidFill>
                <a:prstClr val="white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" name="자유형 17">
            <a:extLst>
              <a:ext uri="{FF2B5EF4-FFF2-40B4-BE49-F238E27FC236}">
                <a16:creationId xmlns:a16="http://schemas.microsoft.com/office/drawing/2014/main" id="{441271ED-EFF0-11C3-C07B-F4B6959B6787}"/>
              </a:ext>
            </a:extLst>
          </p:cNvPr>
          <p:cNvSpPr/>
          <p:nvPr/>
        </p:nvSpPr>
        <p:spPr>
          <a:xfrm>
            <a:off x="206993" y="242228"/>
            <a:ext cx="11810492" cy="6412992"/>
          </a:xfrm>
          <a:custGeom>
            <a:avLst/>
            <a:gdLst>
              <a:gd name="connsiteX0" fmla="*/ 5200848 w 11810492"/>
              <a:gd name="connsiteY0" fmla="*/ 0 h 6412992"/>
              <a:gd name="connsiteX1" fmla="*/ 6609644 w 11810492"/>
              <a:gd name="connsiteY1" fmla="*/ 0 h 6412992"/>
              <a:gd name="connsiteX2" fmla="*/ 6718004 w 11810492"/>
              <a:gd name="connsiteY2" fmla="*/ 108360 h 6412992"/>
              <a:gd name="connsiteX3" fmla="*/ 6718004 w 11810492"/>
              <a:gd name="connsiteY3" fmla="*/ 444246 h 6412992"/>
              <a:gd name="connsiteX4" fmla="*/ 11672912 w 11810492"/>
              <a:gd name="connsiteY4" fmla="*/ 444246 h 6412992"/>
              <a:gd name="connsiteX5" fmla="*/ 11810492 w 11810492"/>
              <a:gd name="connsiteY5" fmla="*/ 581826 h 6412992"/>
              <a:gd name="connsiteX6" fmla="*/ 11810492 w 11810492"/>
              <a:gd name="connsiteY6" fmla="*/ 6275412 h 6412992"/>
              <a:gd name="connsiteX7" fmla="*/ 11672912 w 11810492"/>
              <a:gd name="connsiteY7" fmla="*/ 6412992 h 6412992"/>
              <a:gd name="connsiteX8" fmla="*/ 137580 w 11810492"/>
              <a:gd name="connsiteY8" fmla="*/ 6412992 h 6412992"/>
              <a:gd name="connsiteX9" fmla="*/ 0 w 11810492"/>
              <a:gd name="connsiteY9" fmla="*/ 6275412 h 6412992"/>
              <a:gd name="connsiteX10" fmla="*/ 0 w 11810492"/>
              <a:gd name="connsiteY10" fmla="*/ 581826 h 6412992"/>
              <a:gd name="connsiteX11" fmla="*/ 137580 w 11810492"/>
              <a:gd name="connsiteY11" fmla="*/ 444246 h 6412992"/>
              <a:gd name="connsiteX12" fmla="*/ 5092487 w 11810492"/>
              <a:gd name="connsiteY12" fmla="*/ 444246 h 6412992"/>
              <a:gd name="connsiteX13" fmla="*/ 5092487 w 11810492"/>
              <a:gd name="connsiteY13" fmla="*/ 108360 h 6412992"/>
              <a:gd name="connsiteX14" fmla="*/ 5200848 w 11810492"/>
              <a:gd name="connsiteY14" fmla="*/ 0 h 6412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810492" h="6412992">
                <a:moveTo>
                  <a:pt x="5200848" y="0"/>
                </a:moveTo>
                <a:lnTo>
                  <a:pt x="6609644" y="0"/>
                </a:lnTo>
                <a:cubicBezTo>
                  <a:pt x="6669490" y="0"/>
                  <a:pt x="6718004" y="48514"/>
                  <a:pt x="6718004" y="108360"/>
                </a:cubicBezTo>
                <a:lnTo>
                  <a:pt x="6718004" y="444246"/>
                </a:lnTo>
                <a:lnTo>
                  <a:pt x="11672912" y="444246"/>
                </a:lnTo>
                <a:cubicBezTo>
                  <a:pt x="11748895" y="444246"/>
                  <a:pt x="11810492" y="505843"/>
                  <a:pt x="11810492" y="581826"/>
                </a:cubicBezTo>
                <a:lnTo>
                  <a:pt x="11810492" y="6275412"/>
                </a:lnTo>
                <a:cubicBezTo>
                  <a:pt x="11810492" y="6351395"/>
                  <a:pt x="11748895" y="6412992"/>
                  <a:pt x="11672912" y="6412992"/>
                </a:cubicBezTo>
                <a:lnTo>
                  <a:pt x="137580" y="6412992"/>
                </a:lnTo>
                <a:cubicBezTo>
                  <a:pt x="61597" y="6412992"/>
                  <a:pt x="0" y="6351395"/>
                  <a:pt x="0" y="6275412"/>
                </a:cubicBezTo>
                <a:lnTo>
                  <a:pt x="0" y="581826"/>
                </a:lnTo>
                <a:cubicBezTo>
                  <a:pt x="0" y="505843"/>
                  <a:pt x="61597" y="444246"/>
                  <a:pt x="137580" y="444246"/>
                </a:cubicBezTo>
                <a:lnTo>
                  <a:pt x="5092487" y="444246"/>
                </a:lnTo>
                <a:lnTo>
                  <a:pt x="5092487" y="108360"/>
                </a:lnTo>
                <a:cubicBezTo>
                  <a:pt x="5092487" y="48514"/>
                  <a:pt x="5141001" y="0"/>
                  <a:pt x="5200848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rgbClr val="235884"/>
            </a:solidFill>
          </a:ln>
          <a:effectLst>
            <a:outerShdw dist="889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684000" rtlCol="0" anchor="t">
            <a:noAutofit/>
          </a:bodyPr>
          <a:lstStyle/>
          <a:p>
            <a:pPr marL="1435100" latinLnBrk="0">
              <a:defRPr/>
            </a:pPr>
            <a:endParaRPr lang="en-US" altLang="ko-KR" sz="700" kern="0" dirty="0">
              <a:solidFill>
                <a:srgbClr val="44546A"/>
              </a:solidFill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D2D4327-4385-EEFF-B8C7-B34079A03331}"/>
              </a:ext>
            </a:extLst>
          </p:cNvPr>
          <p:cNvCxnSpPr>
            <a:cxnSpLocks/>
          </p:cNvCxnSpPr>
          <p:nvPr/>
        </p:nvCxnSpPr>
        <p:spPr>
          <a:xfrm>
            <a:off x="5457936" y="681264"/>
            <a:ext cx="1332000" cy="0"/>
          </a:xfrm>
          <a:prstGeom prst="line">
            <a:avLst/>
          </a:prstGeom>
          <a:ln w="25400">
            <a:solidFill>
              <a:srgbClr val="23588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319DBF4-49E3-CB71-7113-9D947A90F9FB}"/>
              </a:ext>
            </a:extLst>
          </p:cNvPr>
          <p:cNvSpPr txBox="1"/>
          <p:nvPr/>
        </p:nvSpPr>
        <p:spPr>
          <a:xfrm>
            <a:off x="5406386" y="332183"/>
            <a:ext cx="1435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rgbClr val="44546A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분석계획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9A4A92F2-EB09-03A2-6944-3CEE4B3E656A}"/>
              </a:ext>
            </a:extLst>
          </p:cNvPr>
          <p:cNvSpPr/>
          <p:nvPr/>
        </p:nvSpPr>
        <p:spPr>
          <a:xfrm flipV="1">
            <a:off x="216616" y="6162448"/>
            <a:ext cx="11808000" cy="45719"/>
          </a:xfrm>
          <a:prstGeom prst="rect">
            <a:avLst/>
          </a:prstGeom>
          <a:solidFill>
            <a:srgbClr val="235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CC56055F-5FC2-64C7-659A-1D8B040F7C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5279" y="6237494"/>
            <a:ext cx="1519696" cy="308001"/>
          </a:xfrm>
          <a:prstGeom prst="rect">
            <a:avLst/>
          </a:prstGeom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DFAE05E9-951F-7FDF-4BF6-879D248484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7659525"/>
              </p:ext>
            </p:extLst>
          </p:nvPr>
        </p:nvGraphicFramePr>
        <p:xfrm>
          <a:off x="1140107" y="1111168"/>
          <a:ext cx="10069975" cy="4493826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1970172">
                  <a:extLst>
                    <a:ext uri="{9D8B030D-6E8A-4147-A177-3AD203B41FA5}">
                      <a16:colId xmlns:a16="http://schemas.microsoft.com/office/drawing/2014/main" val="388858588"/>
                    </a:ext>
                  </a:extLst>
                </a:gridCol>
                <a:gridCol w="1505622">
                  <a:extLst>
                    <a:ext uri="{9D8B030D-6E8A-4147-A177-3AD203B41FA5}">
                      <a16:colId xmlns:a16="http://schemas.microsoft.com/office/drawing/2014/main" val="1537228142"/>
                    </a:ext>
                  </a:extLst>
                </a:gridCol>
                <a:gridCol w="6594181">
                  <a:extLst>
                    <a:ext uri="{9D8B030D-6E8A-4147-A177-3AD203B41FA5}">
                      <a16:colId xmlns:a16="http://schemas.microsoft.com/office/drawing/2014/main" val="784856070"/>
                    </a:ext>
                  </a:extLst>
                </a:gridCol>
              </a:tblGrid>
              <a:tr h="36218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목적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3588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분석방법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3588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solidFill>
                            <a:schemeClr val="bg1"/>
                          </a:solidFill>
                        </a:rPr>
                        <a:t>주요 내용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358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2808365"/>
                  </a:ext>
                </a:extLst>
              </a:tr>
              <a:tr h="344304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100" b="1" dirty="0" err="1">
                          <a:solidFill>
                            <a:schemeClr val="tx1"/>
                          </a:solidFill>
                        </a:rPr>
                        <a:t>고객특성</a:t>
                      </a:r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en-US" altLang="ko-KR" sz="1100" b="1" dirty="0" err="1">
                          <a:solidFill>
                            <a:schemeClr val="tx1"/>
                          </a:solidFill>
                        </a:rPr>
                        <a:t>서비스</a:t>
                      </a:r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 등 </a:t>
                      </a:r>
                      <a:endParaRPr lang="ko-KR" altLang="en-US"/>
                    </a:p>
                    <a:p>
                      <a:pPr lvl="0" algn="ctr">
                        <a:buNone/>
                      </a:pPr>
                      <a:r>
                        <a:rPr lang="en-US" altLang="ko-KR" sz="1100" b="1" dirty="0" err="1">
                          <a:solidFill>
                            <a:schemeClr val="tx1"/>
                          </a:solidFill>
                        </a:rPr>
                        <a:t>변수</a:t>
                      </a:r>
                      <a:r>
                        <a:rPr lang="en-US" altLang="ko-KR" sz="1100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분포 특성 및 </a:t>
                      </a:r>
                    </a:p>
                    <a:p>
                      <a:pPr lvl="0" algn="ctr">
                        <a:buNone/>
                      </a:pPr>
                      <a:r>
                        <a:rPr lang="ko-KR" altLang="en-US" sz="1100" b="1" dirty="0" err="1">
                          <a:solidFill>
                            <a:schemeClr val="tx1"/>
                          </a:solidFill>
                        </a:rPr>
                        <a:t>변수간의</a:t>
                      </a: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 관련성 확인</a:t>
                      </a:r>
                      <a:endParaRPr lang="ko-KR"/>
                    </a:p>
                  </a:txBody>
                  <a:tcPr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b="1" i="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히스토그램 분석</a:t>
                      </a:r>
                      <a:endParaRPr lang="en-US" altLang="ko-KR" sz="1100" b="1" i="0" u="none" strike="noStrike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연속형 설명변수</a:t>
                      </a:r>
                      <a:r>
                        <a:rPr lang="en-US" altLang="ko-KR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(LTV</a:t>
                      </a:r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지수</a:t>
                      </a:r>
                      <a:r>
                        <a:rPr lang="en-US" altLang="ko-KR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 Churn score, </a:t>
                      </a:r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나이 등</a:t>
                      </a:r>
                      <a:r>
                        <a:rPr lang="en-US" altLang="ko-KR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</a:t>
                      </a:r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와</a:t>
                      </a:r>
                      <a:r>
                        <a:rPr lang="en-US" altLang="ko-KR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범주형 목표변수 </a:t>
                      </a:r>
                      <a:r>
                        <a:rPr lang="en-US" altLang="ko-KR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(</a:t>
                      </a:r>
                      <a:r>
                        <a:rPr lang="en-US" altLang="ko-KR" sz="11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ChurnLabel</a:t>
                      </a:r>
                      <a:r>
                        <a:rPr lang="en-US" altLang="ko-KR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) </a:t>
                      </a:r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간의 관계 확인</a:t>
                      </a:r>
                      <a:endParaRPr lang="en-US" altLang="ko-KR" sz="11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0809723"/>
                  </a:ext>
                </a:extLst>
              </a:tr>
              <a:tr h="344304">
                <a:tc vMerge="1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1" dirty="0">
                          <a:solidFill>
                            <a:schemeClr val="tx1"/>
                          </a:solidFill>
                        </a:rPr>
                        <a:t>전체적인 데이터의 층별화 특성을 확인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b="1" i="0" u="none" strike="noStrike" dirty="0" err="1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산점도</a:t>
                      </a:r>
                      <a:r>
                        <a:rPr lang="ko-KR" altLang="en-US" sz="1100" b="1" i="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분석</a:t>
                      </a:r>
                      <a:endParaRPr lang="en-US" altLang="ko-KR" sz="1100" b="1" i="0" u="none" strike="noStrike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연속형 설명 변수 </a:t>
                      </a:r>
                      <a:r>
                        <a:rPr lang="en-US" altLang="ko-KR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개와 목표변수 간 관계 확인</a:t>
                      </a:r>
                      <a:endParaRPr lang="en-US" altLang="ko-KR" sz="11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3423664"/>
                  </a:ext>
                </a:extLst>
              </a:tr>
              <a:tr h="344304">
                <a:tc vMerge="1"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tx1"/>
                          </a:solidFill>
                        </a:rPr>
                        <a:t>영향인자 확인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1" i="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Box Plot </a:t>
                      </a:r>
                      <a:r>
                        <a:rPr lang="ko-KR" altLang="en-US" sz="1100" b="1" i="0" u="none" strike="noStrike" dirty="0"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분석</a:t>
                      </a:r>
                      <a:endParaRPr lang="en-US" altLang="ko-KR" sz="1100" b="1" i="0" u="none" strike="noStrike" dirty="0"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연속형 설명변수와 범주형 목표변수의 영향도를 확인</a:t>
                      </a:r>
                      <a:r>
                        <a:rPr lang="en-US" altLang="ko-KR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이상치 확인</a:t>
                      </a:r>
                      <a:endParaRPr lang="en-US" altLang="ko-KR" sz="11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8586412"/>
                  </a:ext>
                </a:extLst>
              </a:tr>
              <a:tr h="344304">
                <a:tc rowSpan="3">
                  <a:txBody>
                    <a:bodyPr/>
                    <a:lstStyle/>
                    <a:p>
                      <a:pPr marL="0" marR="0" lvl="0" indent="0" algn="ctr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endParaRPr lang="ko-KR" altLang="en-US" sz="1100" b="1" dirty="0">
                        <a:solidFill>
                          <a:schemeClr val="tx1"/>
                        </a:solidFill>
                      </a:endParaRPr>
                    </a:p>
                    <a:p>
                      <a:pPr marL="0" marR="0" lvl="0" indent="0" algn="ct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고객의 이탈 여부를 사전에 확인할 수 있는 모델과 </a:t>
                      </a:r>
                      <a:r>
                        <a:rPr lang="ko-KR" altLang="en-US" sz="1100" b="1" dirty="0" err="1">
                          <a:solidFill>
                            <a:schemeClr val="tx1"/>
                          </a:solidFill>
                        </a:rPr>
                        <a:t>관련있는</a:t>
                      </a:r>
                      <a:r>
                        <a:rPr lang="ko-KR" altLang="en-US" sz="1100" b="1">
                          <a:solidFill>
                            <a:schemeClr val="tx1"/>
                          </a:solidFill>
                        </a:rPr>
                        <a:t> 잠재원인 </a:t>
                      </a:r>
                      <a:r>
                        <a:rPr lang="ko-KR" altLang="en-US" sz="1100" b="1" dirty="0">
                          <a:solidFill>
                            <a:schemeClr val="tx1"/>
                          </a:solidFill>
                        </a:rPr>
                        <a:t>도출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100" b="1" dirty="0">
                        <a:solidFill>
                          <a:schemeClr val="tx1"/>
                        </a:solidFill>
                        <a:highlight>
                          <a:srgbClr val="FFFF00"/>
                        </a:highlight>
                      </a:endParaRPr>
                    </a:p>
                  </a:txBody>
                  <a:tcPr anchor="ctr">
                    <a:lnL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Decision Tree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해당 모델을 통해 변수중요도 확인하여 영향인자 확인</a:t>
                      </a:r>
                      <a:endParaRPr lang="en-US" altLang="ko-KR" sz="1100" b="1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2384050"/>
                  </a:ext>
                </a:extLst>
              </a:tr>
              <a:tr h="344304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 Forest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rtl="0" fontAlgn="ctr"/>
                      <a:endParaRPr lang="en-US" altLang="ko-KR" sz="9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8120936"/>
                  </a:ext>
                </a:extLst>
              </a:tr>
              <a:tr h="344304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Gradient</a:t>
                      </a:r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</a:t>
                      </a:r>
                      <a:r>
                        <a:rPr lang="en-US" altLang="ko-KR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Boosting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rtl="0" fontAlgn="ctr"/>
                      <a:endParaRPr lang="en-US" altLang="ko-KR" sz="900" b="0" i="0" u="none" strike="noStrike" dirty="0">
                        <a:solidFill>
                          <a:schemeClr val="tx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507BC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091718"/>
                  </a:ext>
                </a:extLst>
              </a:tr>
              <a:tr h="344303"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dirty="0"/>
                        <a:t>고객의 이탈 여부를 사전에 확인할 수 있는 모델 개발</a:t>
                      </a:r>
                    </a:p>
                  </a:txBody>
                  <a:tcPr anchor="ctr">
                    <a:lnL w="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Decision Tree</a:t>
                      </a:r>
                      <a:endParaRPr lang="en-US" altLang="ko-KR" sz="1100" b="1" i="0" u="none" strike="noStrike" dirty="0">
                        <a:solidFill>
                          <a:schemeClr val="tx1"/>
                        </a:solidFill>
                        <a:effectLst/>
                        <a:latin typeface="맑은 고딕"/>
                        <a:ea typeface="맑은 고딕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lvl="0" algn="ctr" rtl="0">
                        <a:buNone/>
                      </a:pPr>
                      <a:endParaRPr lang="en-US" altLang="ko-KR" sz="1100" b="1" i="0" u="none" strike="noStrike" dirty="0">
                        <a:solidFill>
                          <a:schemeClr val="tx1"/>
                        </a:solidFill>
                        <a:effectLst/>
                        <a:latin typeface="맑은 고딕"/>
                        <a:ea typeface="맑은 고딕"/>
                      </a:endParaRPr>
                    </a:p>
                    <a:p>
                      <a:pPr lvl="0" algn="ctr">
                        <a:buNone/>
                      </a:pPr>
                      <a:endParaRPr lang="en-US" altLang="ko-KR" sz="1100" b="1" i="0" u="none" strike="noStrike" dirty="0">
                        <a:solidFill>
                          <a:schemeClr val="tx1"/>
                        </a:solidFill>
                        <a:effectLst/>
                        <a:latin typeface="맑은 고딕"/>
                        <a:ea typeface="맑은 고딕"/>
                      </a:endParaRPr>
                    </a:p>
                    <a:p>
                      <a:pPr lvl="0" algn="ctr">
                        <a:buNone/>
                      </a:pPr>
                      <a:r>
                        <a:rPr lang="en-US" altLang="ko-KR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Hyper parameter </a:t>
                      </a:r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수정을 통한 </a:t>
                      </a:r>
                      <a:r>
                        <a:rPr lang="ko-KR" altLang="en-US" sz="11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오분류율이</a:t>
                      </a:r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 작은 모델 개발</a:t>
                      </a:r>
                      <a:endParaRPr lang="en-US" altLang="ko-KR" sz="1100" b="1" i="0" u="none" strike="noStrike" dirty="0">
                        <a:solidFill>
                          <a:schemeClr val="tx1"/>
                        </a:solidFill>
                        <a:effectLst/>
                        <a:latin typeface="맑은 고딕"/>
                        <a:ea typeface="맑은 고딕"/>
                      </a:endParaRPr>
                    </a:p>
                  </a:txBody>
                  <a:tcPr marL="0" marR="0" marT="0" marB="0">
                    <a:lnL w="12700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12700">
                      <a:solidFill>
                        <a:schemeClr val="tx1"/>
                      </a:solidFill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082972"/>
                  </a:ext>
                </a:extLst>
              </a:tr>
              <a:tr h="34430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1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358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358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buNone/>
                      </a:pPr>
                      <a:r>
                        <a:rPr lang="en-US" altLang="ko-KR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Random Forest</a:t>
                      </a:r>
                      <a:endParaRPr lang="ko-KR" altLang="en-US"/>
                    </a:p>
                  </a:txBody>
                  <a:tcPr marL="0" marR="0" marT="0" marB="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0019487"/>
                  </a:ext>
                </a:extLst>
              </a:tr>
              <a:tr h="34430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1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358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358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buNone/>
                      </a:pPr>
                      <a:r>
                        <a:rPr lang="en-US" altLang="ko-KR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Gradient</a:t>
                      </a:r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lang="en-US" altLang="ko-KR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Boosting</a:t>
                      </a:r>
                      <a:endParaRPr lang="ko-KR" altLang="en-US"/>
                    </a:p>
                  </a:txBody>
                  <a:tcPr marL="0" marR="0" marT="0" marB="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903100"/>
                  </a:ext>
                </a:extLst>
              </a:tr>
              <a:tr h="34430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1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358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358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buNone/>
                      </a:pPr>
                      <a:r>
                        <a:rPr lang="en-US" altLang="ko-KR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SVM</a:t>
                      </a:r>
                      <a:endParaRPr lang="ko-KR" altLang="en-US"/>
                    </a:p>
                  </a:txBody>
                  <a:tcPr marL="0" marR="0" marT="0" marB="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buNone/>
                      </a:pPr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이산형 목표변수를 잘 분류할 수 있는 모델 개발</a:t>
                      </a:r>
                      <a:endParaRPr lang="en-US" altLang="ko-KR" sz="1100" b="1" i="0" u="none" strike="noStrike" dirty="0">
                        <a:solidFill>
                          <a:schemeClr val="tx1"/>
                        </a:solidFill>
                        <a:effectLst/>
                        <a:latin typeface="맑은 고딕"/>
                        <a:ea typeface="맑은 고딕"/>
                      </a:endParaRPr>
                    </a:p>
                  </a:txBody>
                  <a:tcPr marL="0" marR="0" marT="0" marB="0">
                    <a:lnL w="12700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0753387"/>
                  </a:ext>
                </a:extLst>
              </a:tr>
              <a:tr h="34430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1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358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358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buNone/>
                      </a:pPr>
                      <a:r>
                        <a:rPr lang="en-US" altLang="ko-KR" sz="11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nn</a:t>
                      </a:r>
                      <a:endParaRPr lang="en-US" altLang="ko-KR" sz="1100" b="1" i="0" u="none" strike="noStrike" dirty="0">
                        <a:solidFill>
                          <a:schemeClr val="tx1"/>
                        </a:solidFill>
                        <a:effectLst/>
                        <a:latin typeface="맑은 고딕"/>
                        <a:ea typeface="맑은 고딕"/>
                      </a:endParaRPr>
                    </a:p>
                  </a:txBody>
                  <a:tcPr marL="0" marR="0" marT="0" marB="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buNone/>
                      </a:pPr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인공신경망 모델을 통해 </a:t>
                      </a:r>
                      <a:r>
                        <a:rPr lang="ko-KR" altLang="en-US" sz="11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오분류율이</a:t>
                      </a:r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 작은 모델 개발</a:t>
                      </a:r>
                      <a:endParaRPr lang="en-US" altLang="ko-KR" sz="1100" b="1" i="0" u="none" strike="noStrike" dirty="0">
                        <a:solidFill>
                          <a:schemeClr val="tx1"/>
                        </a:solidFill>
                        <a:effectLst/>
                        <a:latin typeface="맑은 고딕"/>
                        <a:ea typeface="맑은 고딕"/>
                      </a:endParaRPr>
                    </a:p>
                  </a:txBody>
                  <a:tcPr marL="0" marR="0" marT="0" marB="0">
                    <a:lnL w="12700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0">
                      <a:noFill/>
                    </a:lnT>
                    <a:lnB w="0">
                      <a:noFill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1883680"/>
                  </a:ext>
                </a:extLst>
              </a:tr>
              <a:tr h="344303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1" dirty="0"/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3588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buNone/>
                      </a:pPr>
                      <a:r>
                        <a:rPr lang="en-US" altLang="ko-KR" sz="11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Knn</a:t>
                      </a:r>
                      <a:r>
                        <a:rPr lang="en-US" altLang="ko-KR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 </a:t>
                      </a:r>
                    </a:p>
                  </a:txBody>
                  <a:tcPr marL="0" marR="0" marT="0" marB="0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0">
                      <a:noFill/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buNone/>
                      </a:pPr>
                      <a:r>
                        <a:rPr lang="en-US" altLang="ko-KR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K-</a:t>
                      </a:r>
                      <a:r>
                        <a:rPr lang="ko-KR" altLang="en-US" sz="11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이웃값을</a:t>
                      </a:r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 이용하여 </a:t>
                      </a:r>
                      <a:r>
                        <a:rPr lang="ko-KR" altLang="en-US" sz="11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오분류율이</a:t>
                      </a:r>
                      <a:r>
                        <a:rPr lang="ko-KR" altLang="en-US" sz="1100" b="1" i="0" u="none" strike="noStrike" dirty="0">
                          <a:solidFill>
                            <a:schemeClr val="tx1"/>
                          </a:solidFill>
                          <a:effectLst/>
                          <a:latin typeface="맑은 고딕"/>
                          <a:ea typeface="맑은 고딕"/>
                        </a:rPr>
                        <a:t> 작은 모델 개발</a:t>
                      </a:r>
                      <a:endParaRPr lang="en-US" altLang="ko-KR" sz="1100" b="1" i="0" u="none" strike="noStrike" dirty="0">
                        <a:solidFill>
                          <a:schemeClr val="tx1"/>
                        </a:solidFill>
                        <a:effectLst/>
                        <a:latin typeface="맑은 고딕"/>
                        <a:ea typeface="맑은 고딕"/>
                      </a:endParaRPr>
                    </a:p>
                  </a:txBody>
                  <a:tcPr marL="0" marR="0" marT="0" marB="0">
                    <a:lnL w="12700">
                      <a:solidFill>
                        <a:schemeClr val="tx1"/>
                      </a:solidFill>
                    </a:lnL>
                    <a:lnR w="0">
                      <a:noFill/>
                    </a:lnR>
                    <a:lnT w="0">
                      <a:noFill/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2827260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896B40D-ED00-ECBF-EDD2-D5354E1273AC}"/>
              </a:ext>
            </a:extLst>
          </p:cNvPr>
          <p:cNvSpPr txBox="1"/>
          <p:nvPr/>
        </p:nvSpPr>
        <p:spPr>
          <a:xfrm>
            <a:off x="5769585" y="6275916"/>
            <a:ext cx="2013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3/12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404870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1">
            <a:extLst>
              <a:ext uri="{FF2B5EF4-FFF2-40B4-BE49-F238E27FC236}">
                <a16:creationId xmlns:a16="http://schemas.microsoft.com/office/drawing/2014/main" id="{3A72446A-FA54-70C4-A158-C04B2335E5DF}"/>
              </a:ext>
            </a:extLst>
          </p:cNvPr>
          <p:cNvSpPr/>
          <p:nvPr/>
        </p:nvSpPr>
        <p:spPr>
          <a:xfrm>
            <a:off x="21821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목차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B7FFE6B-2DD3-A9AE-3281-B5ECC3EB9B77}"/>
              </a:ext>
            </a:extLst>
          </p:cNvPr>
          <p:cNvSpPr/>
          <p:nvPr/>
        </p:nvSpPr>
        <p:spPr>
          <a:xfrm>
            <a:off x="1910275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추진배경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BE73955-A3F9-BF28-B9A6-D3C622E19792}"/>
              </a:ext>
            </a:extLst>
          </p:cNvPr>
          <p:cNvSpPr/>
          <p:nvPr/>
        </p:nvSpPr>
        <p:spPr>
          <a:xfrm>
            <a:off x="3607771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현황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A466057-7C9E-425C-31E2-E7BCE8BC9F1D}"/>
              </a:ext>
            </a:extLst>
          </p:cNvPr>
          <p:cNvSpPr/>
          <p:nvPr/>
        </p:nvSpPr>
        <p:spPr>
          <a:xfrm>
            <a:off x="530526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분석계획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208CB983-42C6-116C-69D1-F10DE84E4F2A}"/>
              </a:ext>
            </a:extLst>
          </p:cNvPr>
          <p:cNvSpPr/>
          <p:nvPr/>
        </p:nvSpPr>
        <p:spPr>
          <a:xfrm>
            <a:off x="8700258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개선안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1B4C3C1-7245-7287-77F2-7E6F35EA1C0F}"/>
              </a:ext>
            </a:extLst>
          </p:cNvPr>
          <p:cNvSpPr/>
          <p:nvPr/>
        </p:nvSpPr>
        <p:spPr>
          <a:xfrm>
            <a:off x="10397754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en-US" altLang="ko-KR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Learned Lesson</a:t>
            </a:r>
            <a:endParaRPr lang="ko-KR" altLang="en-US" sz="1100" dirty="0">
              <a:solidFill>
                <a:prstClr val="white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" name="자유형 17">
            <a:extLst>
              <a:ext uri="{FF2B5EF4-FFF2-40B4-BE49-F238E27FC236}">
                <a16:creationId xmlns:a16="http://schemas.microsoft.com/office/drawing/2014/main" id="{DAE5F529-22CA-0FF4-228E-71C66566AF31}"/>
              </a:ext>
            </a:extLst>
          </p:cNvPr>
          <p:cNvSpPr/>
          <p:nvPr/>
        </p:nvSpPr>
        <p:spPr>
          <a:xfrm>
            <a:off x="212779" y="234078"/>
            <a:ext cx="11810492" cy="6412992"/>
          </a:xfrm>
          <a:custGeom>
            <a:avLst/>
            <a:gdLst>
              <a:gd name="connsiteX0" fmla="*/ 6898343 w 11810492"/>
              <a:gd name="connsiteY0" fmla="*/ 0 h 6412992"/>
              <a:gd name="connsiteX1" fmla="*/ 8307140 w 11810492"/>
              <a:gd name="connsiteY1" fmla="*/ 0 h 6412992"/>
              <a:gd name="connsiteX2" fmla="*/ 8415500 w 11810492"/>
              <a:gd name="connsiteY2" fmla="*/ 108360 h 6412992"/>
              <a:gd name="connsiteX3" fmla="*/ 8415500 w 11810492"/>
              <a:gd name="connsiteY3" fmla="*/ 444246 h 6412992"/>
              <a:gd name="connsiteX4" fmla="*/ 11672912 w 11810492"/>
              <a:gd name="connsiteY4" fmla="*/ 444246 h 6412992"/>
              <a:gd name="connsiteX5" fmla="*/ 11810492 w 11810492"/>
              <a:gd name="connsiteY5" fmla="*/ 581826 h 6412992"/>
              <a:gd name="connsiteX6" fmla="*/ 11810492 w 11810492"/>
              <a:gd name="connsiteY6" fmla="*/ 6275412 h 6412992"/>
              <a:gd name="connsiteX7" fmla="*/ 11672912 w 11810492"/>
              <a:gd name="connsiteY7" fmla="*/ 6412992 h 6412992"/>
              <a:gd name="connsiteX8" fmla="*/ 137580 w 11810492"/>
              <a:gd name="connsiteY8" fmla="*/ 6412992 h 6412992"/>
              <a:gd name="connsiteX9" fmla="*/ 0 w 11810492"/>
              <a:gd name="connsiteY9" fmla="*/ 6275412 h 6412992"/>
              <a:gd name="connsiteX10" fmla="*/ 0 w 11810492"/>
              <a:gd name="connsiteY10" fmla="*/ 581826 h 6412992"/>
              <a:gd name="connsiteX11" fmla="*/ 137580 w 11810492"/>
              <a:gd name="connsiteY11" fmla="*/ 444246 h 6412992"/>
              <a:gd name="connsiteX12" fmla="*/ 6789983 w 11810492"/>
              <a:gd name="connsiteY12" fmla="*/ 444246 h 6412992"/>
              <a:gd name="connsiteX13" fmla="*/ 6789983 w 11810492"/>
              <a:gd name="connsiteY13" fmla="*/ 108360 h 6412992"/>
              <a:gd name="connsiteX14" fmla="*/ 6898343 w 11810492"/>
              <a:gd name="connsiteY14" fmla="*/ 0 h 6412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810492" h="6412992">
                <a:moveTo>
                  <a:pt x="6898343" y="0"/>
                </a:moveTo>
                <a:lnTo>
                  <a:pt x="8307140" y="0"/>
                </a:lnTo>
                <a:cubicBezTo>
                  <a:pt x="8366986" y="0"/>
                  <a:pt x="8415500" y="48514"/>
                  <a:pt x="8415500" y="108360"/>
                </a:cubicBezTo>
                <a:lnTo>
                  <a:pt x="8415500" y="444246"/>
                </a:lnTo>
                <a:lnTo>
                  <a:pt x="11672912" y="444246"/>
                </a:lnTo>
                <a:cubicBezTo>
                  <a:pt x="11748895" y="444246"/>
                  <a:pt x="11810492" y="505843"/>
                  <a:pt x="11810492" y="581826"/>
                </a:cubicBezTo>
                <a:lnTo>
                  <a:pt x="11810492" y="6275412"/>
                </a:lnTo>
                <a:cubicBezTo>
                  <a:pt x="11810492" y="6351395"/>
                  <a:pt x="11748895" y="6412992"/>
                  <a:pt x="11672912" y="6412992"/>
                </a:cubicBezTo>
                <a:lnTo>
                  <a:pt x="137580" y="6412992"/>
                </a:lnTo>
                <a:cubicBezTo>
                  <a:pt x="61597" y="6412992"/>
                  <a:pt x="0" y="6351395"/>
                  <a:pt x="0" y="6275412"/>
                </a:cubicBezTo>
                <a:lnTo>
                  <a:pt x="0" y="581826"/>
                </a:lnTo>
                <a:cubicBezTo>
                  <a:pt x="0" y="505843"/>
                  <a:pt x="61597" y="444246"/>
                  <a:pt x="137580" y="444246"/>
                </a:cubicBezTo>
                <a:lnTo>
                  <a:pt x="6789983" y="444246"/>
                </a:lnTo>
                <a:lnTo>
                  <a:pt x="6789983" y="108360"/>
                </a:lnTo>
                <a:cubicBezTo>
                  <a:pt x="6789983" y="48514"/>
                  <a:pt x="6838497" y="0"/>
                  <a:pt x="6898343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rgbClr val="235884"/>
            </a:solidFill>
          </a:ln>
          <a:effectLst>
            <a:outerShdw dist="889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684000" rtlCol="0" anchor="t">
            <a:noAutofit/>
          </a:bodyPr>
          <a:lstStyle/>
          <a:p>
            <a:pPr marL="1435100" latinLnBrk="0">
              <a:defRPr/>
            </a:pPr>
            <a:endParaRPr lang="en-US" altLang="ko-KR" sz="700" kern="0" dirty="0">
              <a:solidFill>
                <a:srgbClr val="44546A"/>
              </a:solidFill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AE4FD3B-8820-FCAA-E827-C6BF588050B2}"/>
              </a:ext>
            </a:extLst>
          </p:cNvPr>
          <p:cNvCxnSpPr>
            <a:cxnSpLocks/>
          </p:cNvCxnSpPr>
          <p:nvPr/>
        </p:nvCxnSpPr>
        <p:spPr>
          <a:xfrm>
            <a:off x="7157431" y="681264"/>
            <a:ext cx="1332000" cy="0"/>
          </a:xfrm>
          <a:prstGeom prst="line">
            <a:avLst/>
          </a:prstGeom>
          <a:ln w="25400">
            <a:solidFill>
              <a:srgbClr val="23588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3BEC5D8-60D1-AA72-5CD8-21C30B322B1A}"/>
              </a:ext>
            </a:extLst>
          </p:cNvPr>
          <p:cNvSpPr txBox="1"/>
          <p:nvPr/>
        </p:nvSpPr>
        <p:spPr>
          <a:xfrm>
            <a:off x="7105881" y="332183"/>
            <a:ext cx="1435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rgbClr val="44546A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분석결과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A23B13A-60C9-2CEB-2B40-329A07A96AFA}"/>
              </a:ext>
            </a:extLst>
          </p:cNvPr>
          <p:cNvSpPr/>
          <p:nvPr/>
        </p:nvSpPr>
        <p:spPr>
          <a:xfrm flipV="1">
            <a:off x="205042" y="6162448"/>
            <a:ext cx="11808000" cy="45719"/>
          </a:xfrm>
          <a:prstGeom prst="rect">
            <a:avLst/>
          </a:prstGeom>
          <a:solidFill>
            <a:srgbClr val="235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25E2E2C-5446-6C24-B27F-BE48981E89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5279" y="6237494"/>
            <a:ext cx="1519696" cy="30800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77FCEA1-4F08-5F4D-8270-526240C53663}"/>
              </a:ext>
            </a:extLst>
          </p:cNvPr>
          <p:cNvSpPr txBox="1"/>
          <p:nvPr/>
        </p:nvSpPr>
        <p:spPr>
          <a:xfrm>
            <a:off x="342746" y="4795287"/>
            <a:ext cx="4948569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ko-KR" altLang="en-US" sz="1200" b="1" dirty="0">
                <a:ea typeface="맑은 고딕"/>
              </a:rPr>
              <a:t>24개월 이내 신규고객 </a:t>
            </a:r>
            <a:r>
              <a:rPr lang="ko-KR" altLang="en-US" sz="1200" b="1" dirty="0" err="1">
                <a:ea typeface="맑은 고딕"/>
              </a:rPr>
              <a:t>이탈률이</a:t>
            </a:r>
            <a:r>
              <a:rPr lang="ko-KR" altLang="en-US" sz="1200" b="1" dirty="0">
                <a:ea typeface="맑은 고딕"/>
              </a:rPr>
              <a:t> 50%로 전체 </a:t>
            </a:r>
            <a:r>
              <a:rPr lang="ko-KR" altLang="en-US" sz="1200" b="1" dirty="0" err="1">
                <a:ea typeface="맑은 고딕"/>
              </a:rPr>
              <a:t>이탈률</a:t>
            </a:r>
            <a:r>
              <a:rPr lang="ko-KR" altLang="en-US" sz="1200" b="1" dirty="0">
                <a:ea typeface="맑은 고딕"/>
              </a:rPr>
              <a:t> 24% </a:t>
            </a:r>
            <a:r>
              <a:rPr lang="en-US" altLang="ko-KR" sz="1200" b="1" dirty="0">
                <a:ea typeface="맑은 고딕"/>
              </a:rPr>
              <a:t>2</a:t>
            </a:r>
            <a:r>
              <a:rPr lang="ko-KR" altLang="en-US" sz="1200" b="1" dirty="0">
                <a:ea typeface="맑은 고딕"/>
              </a:rPr>
              <a:t>배 이상</a:t>
            </a:r>
            <a:endParaRPr lang="en-US" altLang="ko-KR" sz="1200" b="1" dirty="0">
              <a:ea typeface="맑은 고딕"/>
            </a:endParaRP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ko-KR" altLang="en-US" sz="1200" b="1" dirty="0"/>
              <a:t>신규고객 이탈 가장 큰 원인</a:t>
            </a:r>
            <a:r>
              <a:rPr lang="en-US" altLang="ko-KR" sz="1200" b="1" dirty="0"/>
              <a:t>: </a:t>
            </a:r>
            <a:r>
              <a:rPr lang="ko-KR" altLang="en-US" sz="1200" b="1" dirty="0"/>
              <a:t>높은 월평균 </a:t>
            </a:r>
            <a:r>
              <a:rPr lang="ko-KR" altLang="en-US" sz="1200" b="1" dirty="0" err="1"/>
              <a:t>과금액</a:t>
            </a:r>
            <a:endParaRPr lang="ko-KR" altLang="en-US" sz="1200" b="1" dirty="0"/>
          </a:p>
          <a:p>
            <a:pPr marL="171450" indent="-171450">
              <a:buFont typeface="Wingdings" panose="05000000000000000000" pitchFamily="2" charset="2"/>
              <a:buChar char="v"/>
            </a:pPr>
            <a:endParaRPr lang="ko-KR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1F0C1AB-15B3-1FE7-AA49-9AE5B82F36DF}"/>
              </a:ext>
            </a:extLst>
          </p:cNvPr>
          <p:cNvSpPr txBox="1"/>
          <p:nvPr/>
        </p:nvSpPr>
        <p:spPr>
          <a:xfrm>
            <a:off x="336598" y="5379383"/>
            <a:ext cx="618455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ko-KR" altLang="en-US" sz="1200" b="1" dirty="0">
                <a:ea typeface="맑은 고딕"/>
              </a:rPr>
              <a:t>장기고객 유치를 위해 </a:t>
            </a:r>
            <a:r>
              <a:rPr lang="ko-KR" altLang="en-US" sz="1200" b="1" dirty="0">
                <a:solidFill>
                  <a:srgbClr val="C00000"/>
                </a:solidFill>
                <a:ea typeface="맑은 고딕"/>
              </a:rPr>
              <a:t>초기 진입 상품 가격 조정</a:t>
            </a:r>
            <a:r>
              <a:rPr lang="ko-KR" altLang="en-US" sz="1200" b="1" dirty="0">
                <a:ea typeface="맑은 고딕"/>
              </a:rPr>
              <a:t>이 필요</a:t>
            </a:r>
            <a:endParaRPr lang="ko-KR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6C5063-2AEF-9031-2275-3117809C502B}"/>
              </a:ext>
            </a:extLst>
          </p:cNvPr>
          <p:cNvSpPr txBox="1"/>
          <p:nvPr/>
        </p:nvSpPr>
        <p:spPr>
          <a:xfrm>
            <a:off x="6511225" y="4717952"/>
            <a:ext cx="636036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ko-KR" altLang="en-US" sz="1200" b="1" dirty="0">
                <a:ea typeface="맑은 고딕"/>
              </a:rPr>
              <a:t>60대 이상 고객의 </a:t>
            </a:r>
            <a:r>
              <a:rPr lang="ko-KR" altLang="en-US" sz="1200" b="1" dirty="0" err="1">
                <a:ea typeface="맑은 고딕"/>
              </a:rPr>
              <a:t>이탈률은</a:t>
            </a:r>
            <a:r>
              <a:rPr lang="ko-KR" altLang="en-US" sz="1200" b="1" dirty="0">
                <a:ea typeface="맑은 고딕"/>
              </a:rPr>
              <a:t> 전체 고객 </a:t>
            </a:r>
            <a:r>
              <a:rPr lang="ko-KR" altLang="en-US" sz="1200" b="1" dirty="0" err="1">
                <a:ea typeface="맑은 고딕"/>
              </a:rPr>
              <a:t>이탈률보다</a:t>
            </a:r>
            <a:r>
              <a:rPr lang="ko-KR" altLang="en-US" sz="1200" b="1" dirty="0">
                <a:ea typeface="맑은 고딕"/>
              </a:rPr>
              <a:t> 높은 </a:t>
            </a:r>
            <a:r>
              <a:rPr lang="en-US" altLang="ko-KR" sz="1200" b="1" dirty="0">
                <a:ea typeface="맑은 고딕"/>
              </a:rPr>
              <a:t>34%</a:t>
            </a:r>
          </a:p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altLang="ko-KR" sz="1200" b="1" dirty="0">
                <a:ea typeface="맑은 고딕"/>
              </a:rPr>
              <a:t>60</a:t>
            </a:r>
            <a:r>
              <a:rPr lang="ko-KR" altLang="en-US" sz="1200" b="1" dirty="0">
                <a:ea typeface="맑은 고딕"/>
              </a:rPr>
              <a:t>대 고객은 전체 고객의 </a:t>
            </a:r>
            <a:r>
              <a:rPr lang="en-US" altLang="ko-KR" sz="1200" b="1" dirty="0">
                <a:ea typeface="맑은 고딕"/>
              </a:rPr>
              <a:t>17% </a:t>
            </a:r>
            <a:r>
              <a:rPr lang="ko-KR" altLang="en-US" sz="1200" b="1" dirty="0">
                <a:ea typeface="맑은 고딕"/>
              </a:rPr>
              <a:t>차지</a:t>
            </a:r>
          </a:p>
        </p:txBody>
      </p:sp>
      <p:sp>
        <p:nvSpPr>
          <p:cNvPr id="32" name="TextBox 11">
            <a:extLst>
              <a:ext uri="{FF2B5EF4-FFF2-40B4-BE49-F238E27FC236}">
                <a16:creationId xmlns:a16="http://schemas.microsoft.com/office/drawing/2014/main" id="{62D4C1C4-64FA-CE2A-FBB1-2FDCB009576A}"/>
              </a:ext>
            </a:extLst>
          </p:cNvPr>
          <p:cNvSpPr txBox="1"/>
          <p:nvPr/>
        </p:nvSpPr>
        <p:spPr>
          <a:xfrm>
            <a:off x="9981089" y="2479967"/>
            <a:ext cx="588049" cy="270333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1200" b="1" dirty="0">
                <a:solidFill>
                  <a:schemeClr val="bg1"/>
                </a:solidFill>
                <a:ea typeface="맑은 고딕"/>
              </a:rPr>
              <a:t>34%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052575C-D87E-7E17-8E02-3CE665482A74}"/>
              </a:ext>
            </a:extLst>
          </p:cNvPr>
          <p:cNvSpPr txBox="1"/>
          <p:nvPr/>
        </p:nvSpPr>
        <p:spPr>
          <a:xfrm>
            <a:off x="4360545" y="1941453"/>
            <a:ext cx="859756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900" b="1" dirty="0">
                <a:ea typeface="맑은 고딕"/>
              </a:rPr>
              <a:t>83118</a:t>
            </a:r>
            <a:endParaRPr lang="ko-KR" altLang="en-US" sz="900" b="1">
              <a:ea typeface="맑은 고딕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9AF7AA9-67BA-2E65-537C-7224DA377B53}"/>
              </a:ext>
            </a:extLst>
          </p:cNvPr>
          <p:cNvSpPr txBox="1"/>
          <p:nvPr/>
        </p:nvSpPr>
        <p:spPr>
          <a:xfrm>
            <a:off x="5006483" y="2583953"/>
            <a:ext cx="859756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sz="900" b="1" dirty="0">
                <a:latin typeface="Malgun Gothic"/>
                <a:ea typeface="Malgun Gothic"/>
              </a:rPr>
              <a:t>55076</a:t>
            </a:r>
            <a:endParaRPr lang="ko-KR" sz="900" dirty="0">
              <a:latin typeface="Malgun Gothic"/>
              <a:ea typeface="Malgun Gothic"/>
              <a:cs typeface="+mn-lt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D8A13D58-8E1B-9582-E4A4-1E985483B845}"/>
              </a:ext>
            </a:extLst>
          </p:cNvPr>
          <p:cNvGrpSpPr/>
          <p:nvPr/>
        </p:nvGrpSpPr>
        <p:grpSpPr>
          <a:xfrm>
            <a:off x="1908001" y="1738472"/>
            <a:ext cx="2179367" cy="2474820"/>
            <a:chOff x="3127815" y="1503339"/>
            <a:chExt cx="2179367" cy="2474820"/>
          </a:xfrm>
        </p:grpSpPr>
        <p:graphicFrame>
          <p:nvGraphicFramePr>
            <p:cNvPr id="36" name="차트 35">
              <a:extLst>
                <a:ext uri="{FF2B5EF4-FFF2-40B4-BE49-F238E27FC236}">
                  <a16:creationId xmlns:a16="http://schemas.microsoft.com/office/drawing/2014/main" id="{00000000-0008-0000-0000-000006000000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173409488"/>
                </p:ext>
              </p:extLst>
            </p:nvPr>
          </p:nvGraphicFramePr>
          <p:xfrm>
            <a:off x="3127815" y="1503339"/>
            <a:ext cx="2179367" cy="247482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C2E7F6F-1A5E-B821-0B7E-4A4951097BB5}"/>
                </a:ext>
              </a:extLst>
            </p:cNvPr>
            <p:cNvSpPr txBox="1"/>
            <p:nvPr/>
          </p:nvSpPr>
          <p:spPr>
            <a:xfrm>
              <a:off x="3581469" y="2594944"/>
              <a:ext cx="589046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50%</a:t>
              </a:r>
              <a:endParaRPr lang="ko-KR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4DDE6A76-747C-5C44-FC3A-FA715917B76F}"/>
              </a:ext>
            </a:extLst>
          </p:cNvPr>
          <p:cNvGrpSpPr/>
          <p:nvPr/>
        </p:nvGrpSpPr>
        <p:grpSpPr>
          <a:xfrm>
            <a:off x="114651" y="1735596"/>
            <a:ext cx="2457285" cy="2490698"/>
            <a:chOff x="994691" y="1596364"/>
            <a:chExt cx="2457285" cy="2380409"/>
          </a:xfrm>
        </p:grpSpPr>
        <p:graphicFrame>
          <p:nvGraphicFramePr>
            <p:cNvPr id="39" name="차트 38">
              <a:extLst>
                <a:ext uri="{FF2B5EF4-FFF2-40B4-BE49-F238E27FC236}">
                  <a16:creationId xmlns:a16="http://schemas.microsoft.com/office/drawing/2014/main" id="{00000000-0008-0000-0000-000002000000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135735557"/>
                </p:ext>
              </p:extLst>
            </p:nvPr>
          </p:nvGraphicFramePr>
          <p:xfrm>
            <a:off x="994691" y="1596364"/>
            <a:ext cx="2457285" cy="238040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7C70AF3-A4E8-9A6A-3060-D2D751E4EE88}"/>
                </a:ext>
              </a:extLst>
            </p:cNvPr>
            <p:cNvSpPr txBox="1"/>
            <p:nvPr/>
          </p:nvSpPr>
          <p:spPr>
            <a:xfrm>
              <a:off x="2298347" y="2329124"/>
              <a:ext cx="589046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2</a:t>
              </a:r>
              <a:r>
                <a:rPr lang="en-US" altLang="ko-KR" sz="1200" b="1" dirty="0">
                  <a:solidFill>
                    <a:schemeClr val="bg1"/>
                  </a:solidFill>
                  <a:ea typeface="맑은 고딕"/>
                </a:rPr>
                <a:t>5</a:t>
              </a:r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%</a:t>
              </a:r>
              <a:endParaRPr lang="ko-KR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D693A5C7-08F8-70CF-3816-A59B35824E5A}"/>
              </a:ext>
            </a:extLst>
          </p:cNvPr>
          <p:cNvSpPr txBox="1"/>
          <p:nvPr/>
        </p:nvSpPr>
        <p:spPr>
          <a:xfrm>
            <a:off x="613458" y="885463"/>
            <a:ext cx="4109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/>
              <a:t>고객 특성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18BB563B-BA2A-BC19-8FF8-2B6878C90BE4}"/>
              </a:ext>
            </a:extLst>
          </p:cNvPr>
          <p:cNvGrpSpPr/>
          <p:nvPr/>
        </p:nvGrpSpPr>
        <p:grpSpPr>
          <a:xfrm>
            <a:off x="8861412" y="1883053"/>
            <a:ext cx="3951784" cy="2410007"/>
            <a:chOff x="6714196" y="1987378"/>
            <a:chExt cx="3751259" cy="2269641"/>
          </a:xfrm>
        </p:grpSpPr>
        <p:graphicFrame>
          <p:nvGraphicFramePr>
            <p:cNvPr id="30" name="차트 29">
              <a:extLst>
                <a:ext uri="{FF2B5EF4-FFF2-40B4-BE49-F238E27FC236}">
                  <a16:creationId xmlns:a16="http://schemas.microsoft.com/office/drawing/2014/main" id="{8BB0B1FB-4942-AA30-3EFB-35F9D3FA9A23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007255393"/>
                </p:ext>
              </p:extLst>
            </p:nvPr>
          </p:nvGraphicFramePr>
          <p:xfrm>
            <a:off x="6714196" y="1987378"/>
            <a:ext cx="3751259" cy="226964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6A202B16-847C-0B0D-13BA-8AFD44261CEC}"/>
                </a:ext>
              </a:extLst>
            </p:cNvPr>
            <p:cNvSpPr txBox="1"/>
            <p:nvPr/>
          </p:nvSpPr>
          <p:spPr>
            <a:xfrm>
              <a:off x="8238745" y="2538026"/>
              <a:ext cx="589046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altLang="ko-KR" sz="1200" b="1" dirty="0">
                  <a:solidFill>
                    <a:schemeClr val="bg1"/>
                  </a:solidFill>
                  <a:ea typeface="맑은 고딕"/>
                </a:rPr>
                <a:t>17</a:t>
              </a:r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%</a:t>
              </a:r>
              <a:endParaRPr lang="ko-KR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302B10C3-EFFE-A4F7-5859-300A4C22BFFD}"/>
              </a:ext>
            </a:extLst>
          </p:cNvPr>
          <p:cNvGrpSpPr/>
          <p:nvPr/>
        </p:nvGrpSpPr>
        <p:grpSpPr>
          <a:xfrm>
            <a:off x="7270050" y="1760283"/>
            <a:ext cx="3749120" cy="2527365"/>
            <a:chOff x="8827791" y="1913660"/>
            <a:chExt cx="3749120" cy="2417076"/>
          </a:xfrm>
        </p:grpSpPr>
        <p:graphicFrame>
          <p:nvGraphicFramePr>
            <p:cNvPr id="35" name="차트 34">
              <a:extLst>
                <a:ext uri="{FF2B5EF4-FFF2-40B4-BE49-F238E27FC236}">
                  <a16:creationId xmlns:a16="http://schemas.microsoft.com/office/drawing/2014/main" id="{00000000-0008-0000-0000-000003000000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009606963"/>
                </p:ext>
              </p:extLst>
            </p:nvPr>
          </p:nvGraphicFramePr>
          <p:xfrm>
            <a:off x="8827791" y="1913660"/>
            <a:ext cx="3749120" cy="241707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8DAAFE2-656A-B722-09B3-6B049685B1B6}"/>
                </a:ext>
              </a:extLst>
            </p:cNvPr>
            <p:cNvSpPr txBox="1"/>
            <p:nvPr/>
          </p:nvSpPr>
          <p:spPr>
            <a:xfrm>
              <a:off x="10060756" y="2797315"/>
              <a:ext cx="589046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altLang="ko-KR" sz="1200" b="1" dirty="0">
                  <a:solidFill>
                    <a:schemeClr val="bg1"/>
                  </a:solidFill>
                  <a:ea typeface="맑은 고딕"/>
                </a:rPr>
                <a:t>34</a:t>
              </a:r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%</a:t>
              </a:r>
              <a:endParaRPr lang="ko-KR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9" name="그룹 48">
            <a:extLst>
              <a:ext uri="{FF2B5EF4-FFF2-40B4-BE49-F238E27FC236}">
                <a16:creationId xmlns:a16="http://schemas.microsoft.com/office/drawing/2014/main" id="{15297427-A3BB-281A-78D8-9A636E9E249A}"/>
              </a:ext>
            </a:extLst>
          </p:cNvPr>
          <p:cNvGrpSpPr/>
          <p:nvPr/>
        </p:nvGrpSpPr>
        <p:grpSpPr>
          <a:xfrm>
            <a:off x="5596294" y="1167969"/>
            <a:ext cx="3572030" cy="3109399"/>
            <a:chOff x="6252169" y="1338299"/>
            <a:chExt cx="4728536" cy="3109399"/>
          </a:xfrm>
        </p:grpSpPr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B39687CA-D2D6-759B-3329-27F66970CA77}"/>
                </a:ext>
              </a:extLst>
            </p:cNvPr>
            <p:cNvGrpSpPr/>
            <p:nvPr/>
          </p:nvGrpSpPr>
          <p:grpSpPr>
            <a:xfrm>
              <a:off x="6252169" y="1338299"/>
              <a:ext cx="4728536" cy="3109399"/>
              <a:chOff x="4137014" y="4231113"/>
              <a:chExt cx="4789486" cy="3196724"/>
            </a:xfrm>
          </p:grpSpPr>
          <p:graphicFrame>
            <p:nvGraphicFramePr>
              <p:cNvPr id="45" name="차트 44">
                <a:extLst>
                  <a:ext uri="{FF2B5EF4-FFF2-40B4-BE49-F238E27FC236}">
                    <a16:creationId xmlns:a16="http://schemas.microsoft.com/office/drawing/2014/main" id="{00000000-0008-0000-0000-000002000000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890424092"/>
                  </p:ext>
                </p:extLst>
              </p:nvPr>
            </p:nvGraphicFramePr>
            <p:xfrm>
              <a:off x="4137014" y="4868788"/>
              <a:ext cx="4789486" cy="2559049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7"/>
              </a:graphicData>
            </a:graphic>
          </p:graphicFrame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E172DBE0-C646-59AF-912B-1F5E919B1530}"/>
                  </a:ext>
                </a:extLst>
              </p:cNvPr>
              <p:cNvSpPr txBox="1"/>
              <p:nvPr/>
            </p:nvSpPr>
            <p:spPr>
              <a:xfrm>
                <a:off x="6862908" y="4231113"/>
                <a:ext cx="589046" cy="276999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l"/>
                <a:r>
                  <a:rPr lang="en-US" altLang="ko-KR" sz="1200" b="1" dirty="0">
                    <a:solidFill>
                      <a:schemeClr val="bg1"/>
                    </a:solidFill>
                    <a:ea typeface="맑은 고딕"/>
                  </a:rPr>
                  <a:t>25</a:t>
                </a:r>
                <a:r>
                  <a:rPr lang="ko-KR" altLang="en-US" sz="1200" b="1" dirty="0">
                    <a:solidFill>
                      <a:schemeClr val="bg1"/>
                    </a:solidFill>
                    <a:ea typeface="맑은 고딕"/>
                  </a:rPr>
                  <a:t>%</a:t>
                </a:r>
                <a:endParaRPr lang="ko-KR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BFE9A80A-A783-F79E-D225-0F4E626C5013}"/>
                </a:ext>
              </a:extLst>
            </p:cNvPr>
            <p:cNvSpPr txBox="1"/>
            <p:nvPr/>
          </p:nvSpPr>
          <p:spPr>
            <a:xfrm>
              <a:off x="8756938" y="2729459"/>
              <a:ext cx="793563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altLang="ko-KR" sz="1200" b="1" dirty="0">
                  <a:solidFill>
                    <a:schemeClr val="bg1"/>
                  </a:solidFill>
                  <a:ea typeface="맑은 고딕"/>
                </a:rPr>
                <a:t>25</a:t>
              </a:r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%</a:t>
              </a:r>
              <a:endParaRPr lang="ko-KR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object 6">
            <a:extLst>
              <a:ext uri="{FF2B5EF4-FFF2-40B4-BE49-F238E27FC236}">
                <a16:creationId xmlns:a16="http://schemas.microsoft.com/office/drawing/2014/main" id="{B06A0F32-5434-E3F2-887C-C5A06DDBA02F}"/>
              </a:ext>
            </a:extLst>
          </p:cNvPr>
          <p:cNvSpPr/>
          <p:nvPr/>
        </p:nvSpPr>
        <p:spPr>
          <a:xfrm>
            <a:off x="319925" y="1529474"/>
            <a:ext cx="5967063" cy="2997194"/>
          </a:xfrm>
          <a:custGeom>
            <a:avLst/>
            <a:gdLst/>
            <a:ahLst/>
            <a:cxnLst/>
            <a:rect l="l" t="t" r="r" b="b"/>
            <a:pathLst>
              <a:path w="2443479" h="1926589">
                <a:moveTo>
                  <a:pt x="0" y="321055"/>
                </a:moveTo>
                <a:lnTo>
                  <a:pt x="3481" y="273617"/>
                </a:lnTo>
                <a:lnTo>
                  <a:pt x="13592" y="228338"/>
                </a:lnTo>
                <a:lnTo>
                  <a:pt x="29839" y="185716"/>
                </a:lnTo>
                <a:lnTo>
                  <a:pt x="51723" y="146247"/>
                </a:lnTo>
                <a:lnTo>
                  <a:pt x="78748" y="110428"/>
                </a:lnTo>
                <a:lnTo>
                  <a:pt x="110418" y="78757"/>
                </a:lnTo>
                <a:lnTo>
                  <a:pt x="146236" y="51729"/>
                </a:lnTo>
                <a:lnTo>
                  <a:pt x="185705" y="29843"/>
                </a:lnTo>
                <a:lnTo>
                  <a:pt x="228329" y="13595"/>
                </a:lnTo>
                <a:lnTo>
                  <a:pt x="273612" y="3481"/>
                </a:lnTo>
                <a:lnTo>
                  <a:pt x="321055" y="0"/>
                </a:lnTo>
                <a:lnTo>
                  <a:pt x="2121916" y="0"/>
                </a:lnTo>
                <a:lnTo>
                  <a:pt x="2169354" y="3481"/>
                </a:lnTo>
                <a:lnTo>
                  <a:pt x="2214633" y="13595"/>
                </a:lnTo>
                <a:lnTo>
                  <a:pt x="2257255" y="29843"/>
                </a:lnTo>
                <a:lnTo>
                  <a:pt x="2296724" y="51729"/>
                </a:lnTo>
                <a:lnTo>
                  <a:pt x="2332543" y="78757"/>
                </a:lnTo>
                <a:lnTo>
                  <a:pt x="2364214" y="110428"/>
                </a:lnTo>
                <a:lnTo>
                  <a:pt x="2391242" y="146247"/>
                </a:lnTo>
                <a:lnTo>
                  <a:pt x="2413128" y="185716"/>
                </a:lnTo>
                <a:lnTo>
                  <a:pt x="2429376" y="228338"/>
                </a:lnTo>
                <a:lnTo>
                  <a:pt x="2439490" y="273617"/>
                </a:lnTo>
                <a:lnTo>
                  <a:pt x="2442972" y="321055"/>
                </a:lnTo>
                <a:lnTo>
                  <a:pt x="2442972" y="1605279"/>
                </a:lnTo>
                <a:lnTo>
                  <a:pt x="2439490" y="1652718"/>
                </a:lnTo>
                <a:lnTo>
                  <a:pt x="2429376" y="1697997"/>
                </a:lnTo>
                <a:lnTo>
                  <a:pt x="2413128" y="1740619"/>
                </a:lnTo>
                <a:lnTo>
                  <a:pt x="2391242" y="1780088"/>
                </a:lnTo>
                <a:lnTo>
                  <a:pt x="2364214" y="1815907"/>
                </a:lnTo>
                <a:lnTo>
                  <a:pt x="2332543" y="1847578"/>
                </a:lnTo>
                <a:lnTo>
                  <a:pt x="2296724" y="1874606"/>
                </a:lnTo>
                <a:lnTo>
                  <a:pt x="2257255" y="1896492"/>
                </a:lnTo>
                <a:lnTo>
                  <a:pt x="2214633" y="1912740"/>
                </a:lnTo>
                <a:lnTo>
                  <a:pt x="2169354" y="1922854"/>
                </a:lnTo>
                <a:lnTo>
                  <a:pt x="2121916" y="1926335"/>
                </a:lnTo>
                <a:lnTo>
                  <a:pt x="321055" y="1926335"/>
                </a:lnTo>
                <a:lnTo>
                  <a:pt x="273612" y="1922854"/>
                </a:lnTo>
                <a:lnTo>
                  <a:pt x="228329" y="1912740"/>
                </a:lnTo>
                <a:lnTo>
                  <a:pt x="185705" y="1896492"/>
                </a:lnTo>
                <a:lnTo>
                  <a:pt x="146236" y="1874606"/>
                </a:lnTo>
                <a:lnTo>
                  <a:pt x="110418" y="1847578"/>
                </a:lnTo>
                <a:lnTo>
                  <a:pt x="78748" y="1815907"/>
                </a:lnTo>
                <a:lnTo>
                  <a:pt x="51723" y="1780088"/>
                </a:lnTo>
                <a:lnTo>
                  <a:pt x="29839" y="1740619"/>
                </a:lnTo>
                <a:lnTo>
                  <a:pt x="13592" y="1697997"/>
                </a:lnTo>
                <a:lnTo>
                  <a:pt x="3481" y="1652718"/>
                </a:lnTo>
                <a:lnTo>
                  <a:pt x="0" y="1605279"/>
                </a:lnTo>
                <a:lnTo>
                  <a:pt x="0" y="321055"/>
                </a:lnTo>
                <a:close/>
              </a:path>
            </a:pathLst>
          </a:custGeom>
          <a:ln w="28575">
            <a:solidFill>
              <a:srgbClr val="235884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0" name="object 7">
            <a:extLst>
              <a:ext uri="{FF2B5EF4-FFF2-40B4-BE49-F238E27FC236}">
                <a16:creationId xmlns:a16="http://schemas.microsoft.com/office/drawing/2014/main" id="{9ACC84AE-9E42-3121-B303-4DCA291844F1}"/>
              </a:ext>
            </a:extLst>
          </p:cNvPr>
          <p:cNvSpPr/>
          <p:nvPr/>
        </p:nvSpPr>
        <p:spPr>
          <a:xfrm>
            <a:off x="2817536" y="1261704"/>
            <a:ext cx="841298" cy="475323"/>
          </a:xfrm>
          <a:custGeom>
            <a:avLst/>
            <a:gdLst/>
            <a:ahLst/>
            <a:cxnLst/>
            <a:rect l="l" t="t" r="r" b="b"/>
            <a:pathLst>
              <a:path w="2022475" h="340360">
                <a:moveTo>
                  <a:pt x="2022348" y="0"/>
                </a:moveTo>
                <a:lnTo>
                  <a:pt x="0" y="0"/>
                </a:lnTo>
                <a:lnTo>
                  <a:pt x="0" y="339851"/>
                </a:lnTo>
                <a:lnTo>
                  <a:pt x="2022348" y="339851"/>
                </a:lnTo>
                <a:lnTo>
                  <a:pt x="202234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464F83-DB7C-9B8F-C3E6-13EE0DDC7B88}"/>
              </a:ext>
            </a:extLst>
          </p:cNvPr>
          <p:cNvSpPr txBox="1"/>
          <p:nvPr/>
        </p:nvSpPr>
        <p:spPr>
          <a:xfrm>
            <a:off x="2809126" y="1352041"/>
            <a:ext cx="155481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400" b="1" dirty="0">
                <a:ea typeface="맑은 고딕"/>
              </a:rPr>
              <a:t>가입기간</a:t>
            </a:r>
          </a:p>
        </p:txBody>
      </p:sp>
      <p:sp>
        <p:nvSpPr>
          <p:cNvPr id="21" name="object 6">
            <a:extLst>
              <a:ext uri="{FF2B5EF4-FFF2-40B4-BE49-F238E27FC236}">
                <a16:creationId xmlns:a16="http://schemas.microsoft.com/office/drawing/2014/main" id="{EF3EAD19-6812-4944-4242-E50C9492AB9E}"/>
              </a:ext>
            </a:extLst>
          </p:cNvPr>
          <p:cNvSpPr/>
          <p:nvPr/>
        </p:nvSpPr>
        <p:spPr>
          <a:xfrm>
            <a:off x="6501199" y="1529475"/>
            <a:ext cx="5407732" cy="2997194"/>
          </a:xfrm>
          <a:custGeom>
            <a:avLst/>
            <a:gdLst/>
            <a:ahLst/>
            <a:cxnLst/>
            <a:rect l="l" t="t" r="r" b="b"/>
            <a:pathLst>
              <a:path w="2443479" h="1926589">
                <a:moveTo>
                  <a:pt x="0" y="321055"/>
                </a:moveTo>
                <a:lnTo>
                  <a:pt x="3481" y="273617"/>
                </a:lnTo>
                <a:lnTo>
                  <a:pt x="13592" y="228338"/>
                </a:lnTo>
                <a:lnTo>
                  <a:pt x="29839" y="185716"/>
                </a:lnTo>
                <a:lnTo>
                  <a:pt x="51723" y="146247"/>
                </a:lnTo>
                <a:lnTo>
                  <a:pt x="78748" y="110428"/>
                </a:lnTo>
                <a:lnTo>
                  <a:pt x="110418" y="78757"/>
                </a:lnTo>
                <a:lnTo>
                  <a:pt x="146236" y="51729"/>
                </a:lnTo>
                <a:lnTo>
                  <a:pt x="185705" y="29843"/>
                </a:lnTo>
                <a:lnTo>
                  <a:pt x="228329" y="13595"/>
                </a:lnTo>
                <a:lnTo>
                  <a:pt x="273612" y="3481"/>
                </a:lnTo>
                <a:lnTo>
                  <a:pt x="321055" y="0"/>
                </a:lnTo>
                <a:lnTo>
                  <a:pt x="2121916" y="0"/>
                </a:lnTo>
                <a:lnTo>
                  <a:pt x="2169354" y="3481"/>
                </a:lnTo>
                <a:lnTo>
                  <a:pt x="2214633" y="13595"/>
                </a:lnTo>
                <a:lnTo>
                  <a:pt x="2257255" y="29843"/>
                </a:lnTo>
                <a:lnTo>
                  <a:pt x="2296724" y="51729"/>
                </a:lnTo>
                <a:lnTo>
                  <a:pt x="2332543" y="78757"/>
                </a:lnTo>
                <a:lnTo>
                  <a:pt x="2364214" y="110428"/>
                </a:lnTo>
                <a:lnTo>
                  <a:pt x="2391242" y="146247"/>
                </a:lnTo>
                <a:lnTo>
                  <a:pt x="2413128" y="185716"/>
                </a:lnTo>
                <a:lnTo>
                  <a:pt x="2429376" y="228338"/>
                </a:lnTo>
                <a:lnTo>
                  <a:pt x="2439490" y="273617"/>
                </a:lnTo>
                <a:lnTo>
                  <a:pt x="2442972" y="321055"/>
                </a:lnTo>
                <a:lnTo>
                  <a:pt x="2442972" y="1605279"/>
                </a:lnTo>
                <a:lnTo>
                  <a:pt x="2439490" y="1652718"/>
                </a:lnTo>
                <a:lnTo>
                  <a:pt x="2429376" y="1697997"/>
                </a:lnTo>
                <a:lnTo>
                  <a:pt x="2413128" y="1740619"/>
                </a:lnTo>
                <a:lnTo>
                  <a:pt x="2391242" y="1780088"/>
                </a:lnTo>
                <a:lnTo>
                  <a:pt x="2364214" y="1815907"/>
                </a:lnTo>
                <a:lnTo>
                  <a:pt x="2332543" y="1847578"/>
                </a:lnTo>
                <a:lnTo>
                  <a:pt x="2296724" y="1874606"/>
                </a:lnTo>
                <a:lnTo>
                  <a:pt x="2257255" y="1896492"/>
                </a:lnTo>
                <a:lnTo>
                  <a:pt x="2214633" y="1912740"/>
                </a:lnTo>
                <a:lnTo>
                  <a:pt x="2169354" y="1922854"/>
                </a:lnTo>
                <a:lnTo>
                  <a:pt x="2121916" y="1926335"/>
                </a:lnTo>
                <a:lnTo>
                  <a:pt x="321055" y="1926335"/>
                </a:lnTo>
                <a:lnTo>
                  <a:pt x="273612" y="1922854"/>
                </a:lnTo>
                <a:lnTo>
                  <a:pt x="228329" y="1912740"/>
                </a:lnTo>
                <a:lnTo>
                  <a:pt x="185705" y="1896492"/>
                </a:lnTo>
                <a:lnTo>
                  <a:pt x="146236" y="1874606"/>
                </a:lnTo>
                <a:lnTo>
                  <a:pt x="110418" y="1847578"/>
                </a:lnTo>
                <a:lnTo>
                  <a:pt x="78748" y="1815907"/>
                </a:lnTo>
                <a:lnTo>
                  <a:pt x="51723" y="1780088"/>
                </a:lnTo>
                <a:lnTo>
                  <a:pt x="29839" y="1740619"/>
                </a:lnTo>
                <a:lnTo>
                  <a:pt x="13592" y="1697997"/>
                </a:lnTo>
                <a:lnTo>
                  <a:pt x="3481" y="1652718"/>
                </a:lnTo>
                <a:lnTo>
                  <a:pt x="0" y="1605279"/>
                </a:lnTo>
                <a:lnTo>
                  <a:pt x="0" y="321055"/>
                </a:lnTo>
                <a:close/>
              </a:path>
            </a:pathLst>
          </a:custGeom>
          <a:ln w="28575">
            <a:solidFill>
              <a:srgbClr val="235884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5" name="object 7">
            <a:extLst>
              <a:ext uri="{FF2B5EF4-FFF2-40B4-BE49-F238E27FC236}">
                <a16:creationId xmlns:a16="http://schemas.microsoft.com/office/drawing/2014/main" id="{66E1C881-2BB3-BE3A-BEA6-98953E0FE346}"/>
              </a:ext>
            </a:extLst>
          </p:cNvPr>
          <p:cNvSpPr/>
          <p:nvPr/>
        </p:nvSpPr>
        <p:spPr>
          <a:xfrm>
            <a:off x="8758527" y="1220330"/>
            <a:ext cx="740620" cy="475323"/>
          </a:xfrm>
          <a:custGeom>
            <a:avLst/>
            <a:gdLst/>
            <a:ahLst/>
            <a:cxnLst/>
            <a:rect l="l" t="t" r="r" b="b"/>
            <a:pathLst>
              <a:path w="2022475" h="340360">
                <a:moveTo>
                  <a:pt x="2022348" y="0"/>
                </a:moveTo>
                <a:lnTo>
                  <a:pt x="0" y="0"/>
                </a:lnTo>
                <a:lnTo>
                  <a:pt x="0" y="339851"/>
                </a:lnTo>
                <a:lnTo>
                  <a:pt x="2022348" y="339851"/>
                </a:lnTo>
                <a:lnTo>
                  <a:pt x="202234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F264D70-B446-DAA8-15D7-E2E3E8A25628}"/>
              </a:ext>
            </a:extLst>
          </p:cNvPr>
          <p:cNvSpPr txBox="1"/>
          <p:nvPr/>
        </p:nvSpPr>
        <p:spPr>
          <a:xfrm>
            <a:off x="8780372" y="1383282"/>
            <a:ext cx="155481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400" b="1" dirty="0">
                <a:ea typeface="맑은 고딕"/>
              </a:rPr>
              <a:t>연령대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14934C5-76BF-5E49-DC11-2FCCF3984A98}"/>
              </a:ext>
            </a:extLst>
          </p:cNvPr>
          <p:cNvSpPr txBox="1"/>
          <p:nvPr/>
        </p:nvSpPr>
        <p:spPr>
          <a:xfrm>
            <a:off x="6511225" y="5332137"/>
            <a:ext cx="6360368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ko-KR" altLang="en-US" sz="1200" b="1" dirty="0">
                <a:ea typeface="맑은 고딕"/>
              </a:rPr>
              <a:t>60대 이상 시니어 고객과 타 연령대 고객을 위한 </a:t>
            </a:r>
            <a:r>
              <a:rPr lang="ko-KR" altLang="en-US" sz="1200" b="1" dirty="0" err="1">
                <a:solidFill>
                  <a:srgbClr val="C00000"/>
                </a:solidFill>
                <a:ea typeface="맑은 고딕"/>
              </a:rPr>
              <a:t>투트랙</a:t>
            </a:r>
            <a:r>
              <a:rPr lang="ko-KR" altLang="en-US" sz="1200" b="1" dirty="0">
                <a:solidFill>
                  <a:srgbClr val="C00000"/>
                </a:solidFill>
                <a:ea typeface="맑은 고딕"/>
              </a:rPr>
              <a:t> 전략 </a:t>
            </a:r>
            <a:r>
              <a:rPr lang="ko-KR" altLang="en-US" sz="1200" b="1" dirty="0">
                <a:ea typeface="맑은 고딕"/>
              </a:rPr>
              <a:t>필요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33D9F3-9752-76B9-4BB7-67770CDEF4D3}"/>
              </a:ext>
            </a:extLst>
          </p:cNvPr>
          <p:cNvSpPr txBox="1"/>
          <p:nvPr/>
        </p:nvSpPr>
        <p:spPr>
          <a:xfrm>
            <a:off x="5769585" y="6275916"/>
            <a:ext cx="2013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4/12</a:t>
            </a:r>
            <a:endParaRPr lang="ko-KR" altLang="en-US" sz="14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2978F03-93F0-55A5-1F98-1F9597182447}"/>
              </a:ext>
            </a:extLst>
          </p:cNvPr>
          <p:cNvSpPr txBox="1"/>
          <p:nvPr/>
        </p:nvSpPr>
        <p:spPr>
          <a:xfrm>
            <a:off x="5337351" y="3967585"/>
            <a:ext cx="859756" cy="18466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600" b="1" dirty="0">
                <a:latin typeface="Malgun Gothic"/>
                <a:ea typeface="Malgun Gothic"/>
              </a:rPr>
              <a:t>단위: (원)</a:t>
            </a:r>
            <a:endParaRPr lang="ko-KR" sz="600">
              <a:latin typeface="Malgun Gothic"/>
              <a:ea typeface="Malgun Gothic"/>
              <a:cs typeface="+mn-lt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094D6F3D-7A75-7B6D-3B10-988D635705A8}"/>
              </a:ext>
            </a:extLst>
          </p:cNvPr>
          <p:cNvSpPr/>
          <p:nvPr/>
        </p:nvSpPr>
        <p:spPr>
          <a:xfrm>
            <a:off x="3834063" y="4205036"/>
            <a:ext cx="962525" cy="2005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25781DF9-6EE8-88A7-F7BC-4FDAA12CA3B7}"/>
              </a:ext>
            </a:extLst>
          </p:cNvPr>
          <p:cNvSpPr/>
          <p:nvPr/>
        </p:nvSpPr>
        <p:spPr>
          <a:xfrm>
            <a:off x="5007142" y="4184983"/>
            <a:ext cx="962525" cy="2005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57" name="차트 56">
            <a:extLst>
              <a:ext uri="{FF2B5EF4-FFF2-40B4-BE49-F238E27FC236}">
                <a16:creationId xmlns:a16="http://schemas.microsoft.com/office/drawing/2014/main" id="{CC81150F-9965-9BFF-BD45-9EED58DB3F7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0135865"/>
              </p:ext>
            </p:extLst>
          </p:nvPr>
        </p:nvGraphicFramePr>
        <p:xfrm>
          <a:off x="3568597" y="1761074"/>
          <a:ext cx="2745169" cy="27066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pSp>
        <p:nvGrpSpPr>
          <p:cNvPr id="51" name="그룹 50">
            <a:extLst>
              <a:ext uri="{FF2B5EF4-FFF2-40B4-BE49-F238E27FC236}">
                <a16:creationId xmlns:a16="http://schemas.microsoft.com/office/drawing/2014/main" id="{A4D31EAB-8519-EB31-A651-166E8E425D45}"/>
              </a:ext>
            </a:extLst>
          </p:cNvPr>
          <p:cNvGrpSpPr/>
          <p:nvPr/>
        </p:nvGrpSpPr>
        <p:grpSpPr>
          <a:xfrm>
            <a:off x="1030975" y="3905828"/>
            <a:ext cx="1238075" cy="246423"/>
            <a:chOff x="1030975" y="3905828"/>
            <a:chExt cx="1238075" cy="246423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86ABEC02-CAD6-6A8A-7C9A-2F79EFEB7E3A}"/>
                </a:ext>
              </a:extLst>
            </p:cNvPr>
            <p:cNvSpPr/>
            <p:nvPr/>
          </p:nvSpPr>
          <p:spPr>
            <a:xfrm>
              <a:off x="1110288" y="3967585"/>
              <a:ext cx="308019" cy="184666"/>
            </a:xfrm>
            <a:prstGeom prst="rect">
              <a:avLst/>
            </a:prstGeom>
            <a:solidFill>
              <a:srgbClr val="FEFEFE"/>
            </a:solidFill>
            <a:ln>
              <a:solidFill>
                <a:srgbClr val="FEFE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E6DF85C-D490-3C89-C882-7BCBC2F3E220}"/>
                </a:ext>
              </a:extLst>
            </p:cNvPr>
            <p:cNvSpPr txBox="1"/>
            <p:nvPr/>
          </p:nvSpPr>
          <p:spPr>
            <a:xfrm>
              <a:off x="1030975" y="3905929"/>
              <a:ext cx="10706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/>
                <a:t>고객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BD030D4-12C9-630E-8A03-D8DCB3C646D4}"/>
                </a:ext>
              </a:extLst>
            </p:cNvPr>
            <p:cNvSpPr/>
            <p:nvPr/>
          </p:nvSpPr>
          <p:spPr>
            <a:xfrm>
              <a:off x="1609251" y="3935441"/>
              <a:ext cx="458622" cy="181103"/>
            </a:xfrm>
            <a:prstGeom prst="rect">
              <a:avLst/>
            </a:prstGeom>
            <a:solidFill>
              <a:srgbClr val="FE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EE5091D-E2FA-341B-C70C-06368E100D3E}"/>
                </a:ext>
              </a:extLst>
            </p:cNvPr>
            <p:cNvSpPr txBox="1"/>
            <p:nvPr/>
          </p:nvSpPr>
          <p:spPr>
            <a:xfrm>
              <a:off x="1490509" y="3905828"/>
              <a:ext cx="77854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/>
                <a:t>유지고객</a:t>
              </a: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28D26856-9A13-10FF-1A17-38C5CD54724A}"/>
              </a:ext>
            </a:extLst>
          </p:cNvPr>
          <p:cNvGrpSpPr/>
          <p:nvPr/>
        </p:nvGrpSpPr>
        <p:grpSpPr>
          <a:xfrm>
            <a:off x="7077351" y="3953633"/>
            <a:ext cx="1245186" cy="247203"/>
            <a:chOff x="1030975" y="3905048"/>
            <a:chExt cx="1245186" cy="247203"/>
          </a:xfrm>
        </p:grpSpPr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334727EB-294C-9B3F-A72F-A909DC16B5B0}"/>
                </a:ext>
              </a:extLst>
            </p:cNvPr>
            <p:cNvSpPr/>
            <p:nvPr/>
          </p:nvSpPr>
          <p:spPr>
            <a:xfrm>
              <a:off x="1110288" y="3967585"/>
              <a:ext cx="308019" cy="184666"/>
            </a:xfrm>
            <a:prstGeom prst="rect">
              <a:avLst/>
            </a:prstGeom>
            <a:solidFill>
              <a:srgbClr val="FEFEFE"/>
            </a:solidFill>
            <a:ln>
              <a:solidFill>
                <a:srgbClr val="FEFE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274CE18-AA42-4351-D58B-F0375D3331B9}"/>
                </a:ext>
              </a:extLst>
            </p:cNvPr>
            <p:cNvSpPr txBox="1"/>
            <p:nvPr/>
          </p:nvSpPr>
          <p:spPr>
            <a:xfrm>
              <a:off x="1030975" y="3905929"/>
              <a:ext cx="107065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/>
                <a:t>고객</a:t>
              </a: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A31717E0-E86D-31FD-20F7-ECE01310D8F0}"/>
                </a:ext>
              </a:extLst>
            </p:cNvPr>
            <p:cNvSpPr/>
            <p:nvPr/>
          </p:nvSpPr>
          <p:spPr>
            <a:xfrm>
              <a:off x="1582908" y="3935441"/>
              <a:ext cx="484965" cy="168023"/>
            </a:xfrm>
            <a:prstGeom prst="rect">
              <a:avLst/>
            </a:prstGeom>
            <a:solidFill>
              <a:srgbClr val="FE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A4B6AAF-44B2-0ABB-91D9-8470E6AC3A0A}"/>
                </a:ext>
              </a:extLst>
            </p:cNvPr>
            <p:cNvSpPr txBox="1"/>
            <p:nvPr/>
          </p:nvSpPr>
          <p:spPr>
            <a:xfrm>
              <a:off x="1497620" y="3905048"/>
              <a:ext cx="77854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000" dirty="0"/>
                <a:t>유지고객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70117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1">
            <a:extLst>
              <a:ext uri="{FF2B5EF4-FFF2-40B4-BE49-F238E27FC236}">
                <a16:creationId xmlns:a16="http://schemas.microsoft.com/office/drawing/2014/main" id="{3A72446A-FA54-70C4-A158-C04B2335E5DF}"/>
              </a:ext>
            </a:extLst>
          </p:cNvPr>
          <p:cNvSpPr/>
          <p:nvPr/>
        </p:nvSpPr>
        <p:spPr>
          <a:xfrm>
            <a:off x="21821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목차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B7FFE6B-2DD3-A9AE-3281-B5ECC3EB9B77}"/>
              </a:ext>
            </a:extLst>
          </p:cNvPr>
          <p:cNvSpPr/>
          <p:nvPr/>
        </p:nvSpPr>
        <p:spPr>
          <a:xfrm>
            <a:off x="1910275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추진배경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BE73955-A3F9-BF28-B9A6-D3C622E19792}"/>
              </a:ext>
            </a:extLst>
          </p:cNvPr>
          <p:cNvSpPr/>
          <p:nvPr/>
        </p:nvSpPr>
        <p:spPr>
          <a:xfrm>
            <a:off x="3607771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현황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A466057-7C9E-425C-31E2-E7BCE8BC9F1D}"/>
              </a:ext>
            </a:extLst>
          </p:cNvPr>
          <p:cNvSpPr/>
          <p:nvPr/>
        </p:nvSpPr>
        <p:spPr>
          <a:xfrm>
            <a:off x="530526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분석계획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208CB983-42C6-116C-69D1-F10DE84E4F2A}"/>
              </a:ext>
            </a:extLst>
          </p:cNvPr>
          <p:cNvSpPr/>
          <p:nvPr/>
        </p:nvSpPr>
        <p:spPr>
          <a:xfrm>
            <a:off x="8700258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개선안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1B4C3C1-7245-7287-77F2-7E6F35EA1C0F}"/>
              </a:ext>
            </a:extLst>
          </p:cNvPr>
          <p:cNvSpPr/>
          <p:nvPr/>
        </p:nvSpPr>
        <p:spPr>
          <a:xfrm>
            <a:off x="10397754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en-US" altLang="ko-KR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Learned Lesson</a:t>
            </a:r>
            <a:endParaRPr lang="ko-KR" altLang="en-US" sz="1100" dirty="0">
              <a:solidFill>
                <a:prstClr val="white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" name="자유형 17">
            <a:extLst>
              <a:ext uri="{FF2B5EF4-FFF2-40B4-BE49-F238E27FC236}">
                <a16:creationId xmlns:a16="http://schemas.microsoft.com/office/drawing/2014/main" id="{DAE5F529-22CA-0FF4-228E-71C66566AF31}"/>
              </a:ext>
            </a:extLst>
          </p:cNvPr>
          <p:cNvSpPr/>
          <p:nvPr/>
        </p:nvSpPr>
        <p:spPr>
          <a:xfrm>
            <a:off x="212779" y="237018"/>
            <a:ext cx="11810492" cy="6412992"/>
          </a:xfrm>
          <a:custGeom>
            <a:avLst/>
            <a:gdLst>
              <a:gd name="connsiteX0" fmla="*/ 6898343 w 11810492"/>
              <a:gd name="connsiteY0" fmla="*/ 0 h 6412992"/>
              <a:gd name="connsiteX1" fmla="*/ 8307140 w 11810492"/>
              <a:gd name="connsiteY1" fmla="*/ 0 h 6412992"/>
              <a:gd name="connsiteX2" fmla="*/ 8415500 w 11810492"/>
              <a:gd name="connsiteY2" fmla="*/ 108360 h 6412992"/>
              <a:gd name="connsiteX3" fmla="*/ 8415500 w 11810492"/>
              <a:gd name="connsiteY3" fmla="*/ 444246 h 6412992"/>
              <a:gd name="connsiteX4" fmla="*/ 11672912 w 11810492"/>
              <a:gd name="connsiteY4" fmla="*/ 444246 h 6412992"/>
              <a:gd name="connsiteX5" fmla="*/ 11810492 w 11810492"/>
              <a:gd name="connsiteY5" fmla="*/ 581826 h 6412992"/>
              <a:gd name="connsiteX6" fmla="*/ 11810492 w 11810492"/>
              <a:gd name="connsiteY6" fmla="*/ 6275412 h 6412992"/>
              <a:gd name="connsiteX7" fmla="*/ 11672912 w 11810492"/>
              <a:gd name="connsiteY7" fmla="*/ 6412992 h 6412992"/>
              <a:gd name="connsiteX8" fmla="*/ 137580 w 11810492"/>
              <a:gd name="connsiteY8" fmla="*/ 6412992 h 6412992"/>
              <a:gd name="connsiteX9" fmla="*/ 0 w 11810492"/>
              <a:gd name="connsiteY9" fmla="*/ 6275412 h 6412992"/>
              <a:gd name="connsiteX10" fmla="*/ 0 w 11810492"/>
              <a:gd name="connsiteY10" fmla="*/ 581826 h 6412992"/>
              <a:gd name="connsiteX11" fmla="*/ 137580 w 11810492"/>
              <a:gd name="connsiteY11" fmla="*/ 444246 h 6412992"/>
              <a:gd name="connsiteX12" fmla="*/ 6789983 w 11810492"/>
              <a:gd name="connsiteY12" fmla="*/ 444246 h 6412992"/>
              <a:gd name="connsiteX13" fmla="*/ 6789983 w 11810492"/>
              <a:gd name="connsiteY13" fmla="*/ 108360 h 6412992"/>
              <a:gd name="connsiteX14" fmla="*/ 6898343 w 11810492"/>
              <a:gd name="connsiteY14" fmla="*/ 0 h 6412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810492" h="6412992">
                <a:moveTo>
                  <a:pt x="6898343" y="0"/>
                </a:moveTo>
                <a:lnTo>
                  <a:pt x="8307140" y="0"/>
                </a:lnTo>
                <a:cubicBezTo>
                  <a:pt x="8366986" y="0"/>
                  <a:pt x="8415500" y="48514"/>
                  <a:pt x="8415500" y="108360"/>
                </a:cubicBezTo>
                <a:lnTo>
                  <a:pt x="8415500" y="444246"/>
                </a:lnTo>
                <a:lnTo>
                  <a:pt x="11672912" y="444246"/>
                </a:lnTo>
                <a:cubicBezTo>
                  <a:pt x="11748895" y="444246"/>
                  <a:pt x="11810492" y="505843"/>
                  <a:pt x="11810492" y="581826"/>
                </a:cubicBezTo>
                <a:lnTo>
                  <a:pt x="11810492" y="6275412"/>
                </a:lnTo>
                <a:cubicBezTo>
                  <a:pt x="11810492" y="6351395"/>
                  <a:pt x="11748895" y="6412992"/>
                  <a:pt x="11672912" y="6412992"/>
                </a:cubicBezTo>
                <a:lnTo>
                  <a:pt x="137580" y="6412992"/>
                </a:lnTo>
                <a:cubicBezTo>
                  <a:pt x="61597" y="6412992"/>
                  <a:pt x="0" y="6351395"/>
                  <a:pt x="0" y="6275412"/>
                </a:cubicBezTo>
                <a:lnTo>
                  <a:pt x="0" y="581826"/>
                </a:lnTo>
                <a:cubicBezTo>
                  <a:pt x="0" y="505843"/>
                  <a:pt x="61597" y="444246"/>
                  <a:pt x="137580" y="444246"/>
                </a:cubicBezTo>
                <a:lnTo>
                  <a:pt x="6789983" y="444246"/>
                </a:lnTo>
                <a:lnTo>
                  <a:pt x="6789983" y="108360"/>
                </a:lnTo>
                <a:cubicBezTo>
                  <a:pt x="6789983" y="48514"/>
                  <a:pt x="6838497" y="0"/>
                  <a:pt x="6898343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rgbClr val="235884"/>
            </a:solidFill>
          </a:ln>
          <a:effectLst>
            <a:outerShdw dist="889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684000" rtlCol="0" anchor="t">
            <a:noAutofit/>
          </a:bodyPr>
          <a:lstStyle/>
          <a:p>
            <a:pPr marL="1435100" latinLnBrk="0">
              <a:defRPr/>
            </a:pPr>
            <a:endParaRPr lang="en-US" altLang="ko-KR" sz="700" kern="0" dirty="0">
              <a:solidFill>
                <a:srgbClr val="44546A"/>
              </a:solidFill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5795A80-8347-A901-9404-208B3080636A}"/>
              </a:ext>
            </a:extLst>
          </p:cNvPr>
          <p:cNvCxnSpPr>
            <a:cxnSpLocks/>
          </p:cNvCxnSpPr>
          <p:nvPr/>
        </p:nvCxnSpPr>
        <p:spPr>
          <a:xfrm>
            <a:off x="350221" y="681264"/>
            <a:ext cx="13320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AE4FD3B-8820-FCAA-E827-C6BF588050B2}"/>
              </a:ext>
            </a:extLst>
          </p:cNvPr>
          <p:cNvCxnSpPr>
            <a:cxnSpLocks/>
          </p:cNvCxnSpPr>
          <p:nvPr/>
        </p:nvCxnSpPr>
        <p:spPr>
          <a:xfrm>
            <a:off x="7157431" y="681264"/>
            <a:ext cx="1332000" cy="0"/>
          </a:xfrm>
          <a:prstGeom prst="line">
            <a:avLst/>
          </a:prstGeom>
          <a:ln w="25400">
            <a:solidFill>
              <a:srgbClr val="23588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3BEC5D8-60D1-AA72-5CD8-21C30B322B1A}"/>
              </a:ext>
            </a:extLst>
          </p:cNvPr>
          <p:cNvSpPr txBox="1"/>
          <p:nvPr/>
        </p:nvSpPr>
        <p:spPr>
          <a:xfrm>
            <a:off x="7151698" y="332183"/>
            <a:ext cx="1435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rgbClr val="44546A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분석결과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A23B13A-60C9-2CEB-2B40-329A07A96AFA}"/>
              </a:ext>
            </a:extLst>
          </p:cNvPr>
          <p:cNvSpPr/>
          <p:nvPr/>
        </p:nvSpPr>
        <p:spPr>
          <a:xfrm flipV="1">
            <a:off x="205042" y="6162448"/>
            <a:ext cx="11808000" cy="45719"/>
          </a:xfrm>
          <a:prstGeom prst="rect">
            <a:avLst/>
          </a:prstGeom>
          <a:solidFill>
            <a:srgbClr val="235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25E2E2C-5446-6C24-B27F-BE48981E89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5279" y="6237494"/>
            <a:ext cx="1519696" cy="30800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7D759A7-6280-368B-F97C-6BB63B7502A5}"/>
              </a:ext>
            </a:extLst>
          </p:cNvPr>
          <p:cNvSpPr txBox="1"/>
          <p:nvPr/>
        </p:nvSpPr>
        <p:spPr>
          <a:xfrm>
            <a:off x="350221" y="812555"/>
            <a:ext cx="785812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dirty="0">
                <a:ea typeface="맑은 고딕"/>
              </a:rPr>
              <a:t> </a:t>
            </a:r>
            <a:r>
              <a:rPr lang="ko-KR" altLang="en-US" b="1" dirty="0">
                <a:ea typeface="맑은 고딕"/>
              </a:rPr>
              <a:t>인프라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23E069D-E507-F4DE-8A94-6AC7ED50C154}"/>
              </a:ext>
            </a:extLst>
          </p:cNvPr>
          <p:cNvSpPr txBox="1"/>
          <p:nvPr/>
        </p:nvSpPr>
        <p:spPr>
          <a:xfrm>
            <a:off x="573436" y="5139850"/>
            <a:ext cx="6166848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ko-KR" altLang="en-US" sz="1200" b="1" dirty="0">
                <a:ea typeface="맑은 고딕"/>
              </a:rPr>
              <a:t>이용 서비스 개수가 적을수록 </a:t>
            </a:r>
            <a:r>
              <a:rPr lang="ko-KR" altLang="en-US" sz="1200" b="1" dirty="0" err="1">
                <a:ea typeface="맑은 고딕"/>
              </a:rPr>
              <a:t>이탈률이</a:t>
            </a:r>
            <a:r>
              <a:rPr lang="ko-KR" altLang="en-US" sz="1200" b="1" dirty="0">
                <a:ea typeface="맑은 고딕"/>
              </a:rPr>
              <a:t> 높음 </a:t>
            </a:r>
            <a:endParaRPr lang="en-US" altLang="ko-KR" sz="1200" b="1" dirty="0">
              <a:ea typeface="맑은 고딕"/>
            </a:endParaRPr>
          </a:p>
          <a:p>
            <a:r>
              <a:rPr lang="en-US" altLang="ko-KR" sz="1200" b="1" dirty="0">
                <a:ea typeface="맑은 고딕"/>
              </a:rPr>
              <a:t>(</a:t>
            </a:r>
            <a:r>
              <a:rPr lang="ko-KR" altLang="en-US" sz="1200" b="1" dirty="0">
                <a:ea typeface="맑은 고딕"/>
              </a:rPr>
              <a:t>온라인보안&gt;기술지원&gt;온라인백업</a:t>
            </a:r>
            <a:r>
              <a:rPr lang="en-US" altLang="ko-KR" sz="1200" b="1" dirty="0">
                <a:ea typeface="맑은 고딕"/>
              </a:rPr>
              <a:t> </a:t>
            </a:r>
            <a:r>
              <a:rPr lang="ko-KR" altLang="en-US" sz="1200" b="1" dirty="0">
                <a:ea typeface="맑은 고딕"/>
              </a:rPr>
              <a:t>순</a:t>
            </a:r>
            <a:r>
              <a:rPr lang="en-US" altLang="ko-KR" sz="1200" b="1" dirty="0">
                <a:ea typeface="맑은 고딕"/>
              </a:rPr>
              <a:t>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BAA9AAD-78EB-802F-B69C-71DDC313814F}"/>
              </a:ext>
            </a:extLst>
          </p:cNvPr>
          <p:cNvSpPr txBox="1"/>
          <p:nvPr/>
        </p:nvSpPr>
        <p:spPr>
          <a:xfrm>
            <a:off x="5935616" y="5094351"/>
            <a:ext cx="457683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ko-KR" altLang="en-US" sz="1200" b="1" dirty="0">
                <a:ea typeface="맑은 고딕"/>
              </a:rPr>
              <a:t>타 서비스와 달리, 데이터 무제한 서비스를 가입한 집단에서 </a:t>
            </a:r>
            <a:r>
              <a:rPr lang="ko-KR" altLang="en-US" sz="1200" b="1" dirty="0" err="1">
                <a:ea typeface="맑은 고딕"/>
              </a:rPr>
              <a:t>이탈률이</a:t>
            </a:r>
            <a:r>
              <a:rPr lang="ko-KR" altLang="en-US" sz="1200" b="1" dirty="0">
                <a:ea typeface="맑은 고딕"/>
              </a:rPr>
              <a:t> 급격히 증가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D35D29-BDE2-78CD-DD27-9239FACD7F9A}"/>
              </a:ext>
            </a:extLst>
          </p:cNvPr>
          <p:cNvSpPr txBox="1"/>
          <p:nvPr/>
        </p:nvSpPr>
        <p:spPr>
          <a:xfrm>
            <a:off x="387622" y="5710293"/>
            <a:ext cx="5641914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ko-KR" altLang="en-US" sz="1200" b="1" dirty="0">
                <a:ea typeface="맑은 고딕"/>
              </a:rPr>
              <a:t>서비스 가입여부가 </a:t>
            </a:r>
            <a:r>
              <a:rPr lang="ko-KR" altLang="en-US" sz="1200" b="1" dirty="0" err="1">
                <a:ea typeface="맑은 고딕"/>
              </a:rPr>
              <a:t>이탈률에</a:t>
            </a:r>
            <a:r>
              <a:rPr lang="ko-KR" altLang="en-US" sz="1200" b="1" dirty="0">
                <a:ea typeface="맑은 고딕"/>
              </a:rPr>
              <a:t> 영향을 미치므로 </a:t>
            </a:r>
            <a:r>
              <a:rPr lang="ko-KR" altLang="en-US" sz="1200" b="1" dirty="0">
                <a:solidFill>
                  <a:srgbClr val="C00000"/>
                </a:solidFill>
                <a:ea typeface="맑은 고딕"/>
              </a:rPr>
              <a:t>부가서비스 운영 확대 </a:t>
            </a:r>
            <a:r>
              <a:rPr lang="ko-KR" altLang="en-US" sz="1200" b="1" dirty="0">
                <a:ea typeface="맑은 고딕"/>
              </a:rPr>
              <a:t>필요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4477032-CEDB-75FA-D8D8-D8E6AD2F5C5C}"/>
              </a:ext>
            </a:extLst>
          </p:cNvPr>
          <p:cNvSpPr txBox="1"/>
          <p:nvPr/>
        </p:nvSpPr>
        <p:spPr>
          <a:xfrm>
            <a:off x="5918090" y="5610542"/>
            <a:ext cx="479454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ko-KR" altLang="en-US" sz="1200" b="1" dirty="0">
                <a:ea typeface="맑은 고딕"/>
              </a:rPr>
              <a:t>이탈원인 분석 결과, 데이터 속도의 불만족이 있음을 확인하였고, </a:t>
            </a:r>
            <a:r>
              <a:rPr lang="ko-KR" altLang="en-US" sz="1200" b="1" dirty="0">
                <a:solidFill>
                  <a:srgbClr val="C00000"/>
                </a:solidFill>
                <a:ea typeface="맑은 고딕"/>
              </a:rPr>
              <a:t>속도 개선</a:t>
            </a:r>
            <a:r>
              <a:rPr lang="ko-KR" altLang="en-US" sz="1200" b="1" dirty="0">
                <a:ea typeface="맑은 고딕"/>
              </a:rPr>
              <a:t> 필요 </a:t>
            </a:r>
          </a:p>
        </p:txBody>
      </p: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9B2D10E9-BACA-C13B-104C-5FC507F3634F}"/>
              </a:ext>
            </a:extLst>
          </p:cNvPr>
          <p:cNvGrpSpPr/>
          <p:nvPr/>
        </p:nvGrpSpPr>
        <p:grpSpPr>
          <a:xfrm>
            <a:off x="543582" y="1261909"/>
            <a:ext cx="2018970" cy="1786189"/>
            <a:chOff x="371196" y="1599679"/>
            <a:chExt cx="2018970" cy="1786189"/>
          </a:xfrm>
        </p:grpSpPr>
        <p:graphicFrame>
          <p:nvGraphicFramePr>
            <p:cNvPr id="18" name="차트 17">
              <a:extLst>
                <a:ext uri="{FF2B5EF4-FFF2-40B4-BE49-F238E27FC236}">
                  <a16:creationId xmlns:a16="http://schemas.microsoft.com/office/drawing/2014/main" id="{00000000-0008-0000-0000-00000A000000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371196" y="1599679"/>
            <a:ext cx="2018970" cy="178618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92398FF-1283-A44B-4630-4FCC269C5224}"/>
                </a:ext>
              </a:extLst>
            </p:cNvPr>
            <p:cNvSpPr txBox="1"/>
            <p:nvPr/>
          </p:nvSpPr>
          <p:spPr>
            <a:xfrm>
              <a:off x="856823" y="2702276"/>
              <a:ext cx="589046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30%</a:t>
              </a:r>
              <a:endParaRPr lang="ko-KR" b="1" dirty="0">
                <a:solidFill>
                  <a:schemeClr val="bg1"/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125061B-381E-0DFA-CC84-EB0705DD2B89}"/>
                </a:ext>
              </a:extLst>
            </p:cNvPr>
            <p:cNvSpPr txBox="1"/>
            <p:nvPr/>
          </p:nvSpPr>
          <p:spPr>
            <a:xfrm>
              <a:off x="1630321" y="2893225"/>
              <a:ext cx="636103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14%</a:t>
              </a:r>
              <a:endParaRPr lang="ko-KR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1402A887-3821-D9FB-D5FF-A08181BAAE28}"/>
              </a:ext>
            </a:extLst>
          </p:cNvPr>
          <p:cNvGrpSpPr/>
          <p:nvPr/>
        </p:nvGrpSpPr>
        <p:grpSpPr>
          <a:xfrm>
            <a:off x="3305790" y="1303838"/>
            <a:ext cx="1625517" cy="1896478"/>
            <a:chOff x="2417595" y="1578893"/>
            <a:chExt cx="1625517" cy="1896478"/>
          </a:xfrm>
        </p:grpSpPr>
        <p:graphicFrame>
          <p:nvGraphicFramePr>
            <p:cNvPr id="17" name="차트 16">
              <a:extLst>
                <a:ext uri="{FF2B5EF4-FFF2-40B4-BE49-F238E27FC236}">
                  <a16:creationId xmlns:a16="http://schemas.microsoft.com/office/drawing/2014/main" id="{00000000-0008-0000-0000-000009000000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2417595" y="1578893"/>
            <a:ext cx="1625517" cy="189647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91DEA29-E08D-4675-F8F1-FE9EC027A888}"/>
                </a:ext>
              </a:extLst>
            </p:cNvPr>
            <p:cNvSpPr txBox="1"/>
            <p:nvPr/>
          </p:nvSpPr>
          <p:spPr>
            <a:xfrm>
              <a:off x="2814068" y="2639595"/>
              <a:ext cx="568994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27</a:t>
              </a:r>
              <a:r>
                <a:rPr lang="ko-KR" altLang="en-US" sz="1200" dirty="0">
                  <a:solidFill>
                    <a:schemeClr val="bg1"/>
                  </a:solidFill>
                  <a:ea typeface="맑은 고딕"/>
                </a:rPr>
                <a:t>%</a:t>
              </a:r>
              <a:endParaRPr lang="ko-KR" dirty="0">
                <a:solidFill>
                  <a:schemeClr val="bg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C3F8EC9-D502-36F8-801D-348A396BB69A}"/>
                </a:ext>
              </a:extLst>
            </p:cNvPr>
            <p:cNvSpPr txBox="1"/>
            <p:nvPr/>
          </p:nvSpPr>
          <p:spPr>
            <a:xfrm>
              <a:off x="3398053" y="2771150"/>
              <a:ext cx="568994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21%</a:t>
              </a:r>
              <a:endParaRPr lang="ko-KR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779C423A-FA24-F682-8786-502A9A2ECEB6}"/>
              </a:ext>
            </a:extLst>
          </p:cNvPr>
          <p:cNvGrpSpPr/>
          <p:nvPr/>
        </p:nvGrpSpPr>
        <p:grpSpPr>
          <a:xfrm>
            <a:off x="3257053" y="2935792"/>
            <a:ext cx="1989891" cy="2036848"/>
            <a:chOff x="4025315" y="1398420"/>
            <a:chExt cx="1989891" cy="2036848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361A2EC-79E4-D0A4-180A-76823CC7AC39}"/>
                </a:ext>
              </a:extLst>
            </p:cNvPr>
            <p:cNvSpPr txBox="1"/>
            <p:nvPr/>
          </p:nvSpPr>
          <p:spPr>
            <a:xfrm>
              <a:off x="4502917" y="2571452"/>
              <a:ext cx="589046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29%</a:t>
              </a:r>
              <a:endParaRPr lang="ko-KR" b="1" dirty="0">
                <a:solidFill>
                  <a:schemeClr val="bg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3BC1504-54D4-779A-2E48-BEF8BBEFB574}"/>
                </a:ext>
              </a:extLst>
            </p:cNvPr>
            <p:cNvSpPr txBox="1"/>
            <p:nvPr/>
          </p:nvSpPr>
          <p:spPr>
            <a:xfrm>
              <a:off x="5258002" y="2894204"/>
              <a:ext cx="589046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15%</a:t>
              </a:r>
              <a:endParaRPr lang="ko-KR" b="1" dirty="0">
                <a:solidFill>
                  <a:schemeClr val="bg1"/>
                </a:solidFill>
              </a:endParaRPr>
            </a:p>
          </p:txBody>
        </p:sp>
        <p:graphicFrame>
          <p:nvGraphicFramePr>
            <p:cNvPr id="21" name="차트 20">
              <a:extLst>
                <a:ext uri="{FF2B5EF4-FFF2-40B4-BE49-F238E27FC236}">
                  <a16:creationId xmlns:a16="http://schemas.microsoft.com/office/drawing/2014/main" id="{00000000-0008-0000-0000-00000B000000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4025315" y="1398420"/>
            <a:ext cx="1989891" cy="203684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6048D3A9-9B2B-6CB3-E14F-2194A557D9BB}"/>
              </a:ext>
            </a:extLst>
          </p:cNvPr>
          <p:cNvGrpSpPr/>
          <p:nvPr/>
        </p:nvGrpSpPr>
        <p:grpSpPr>
          <a:xfrm>
            <a:off x="470779" y="3137648"/>
            <a:ext cx="2796843" cy="1716006"/>
            <a:chOff x="1497941" y="3829934"/>
            <a:chExt cx="2796843" cy="1716006"/>
          </a:xfrm>
        </p:grpSpPr>
        <p:graphicFrame>
          <p:nvGraphicFramePr>
            <p:cNvPr id="16" name="차트 15">
              <a:extLst>
                <a:ext uri="{FF2B5EF4-FFF2-40B4-BE49-F238E27FC236}">
                  <a16:creationId xmlns:a16="http://schemas.microsoft.com/office/drawing/2014/main" id="{00000000-0008-0000-0000-000006000000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1497941" y="3829934"/>
            <a:ext cx="2796843" cy="171600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C37BB3A-65C2-C7A6-9602-43A262652A92}"/>
                </a:ext>
              </a:extLst>
            </p:cNvPr>
            <p:cNvSpPr txBox="1"/>
            <p:nvPr/>
          </p:nvSpPr>
          <p:spPr>
            <a:xfrm>
              <a:off x="1966934" y="4789956"/>
              <a:ext cx="589046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29%</a:t>
              </a:r>
              <a:endParaRPr lang="ko-KR" b="1" dirty="0">
                <a:solidFill>
                  <a:schemeClr val="bg1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B215949-B78B-34E0-966C-F63528871ECC}"/>
                </a:ext>
              </a:extLst>
            </p:cNvPr>
            <p:cNvSpPr txBox="1"/>
            <p:nvPr/>
          </p:nvSpPr>
          <p:spPr>
            <a:xfrm>
              <a:off x="2534148" y="4767256"/>
              <a:ext cx="589046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31%</a:t>
              </a:r>
              <a:endParaRPr lang="ko-KR" b="1" dirty="0">
                <a:solidFill>
                  <a:schemeClr val="bg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91307714-A245-4236-1E52-0E7256A81BDA}"/>
                </a:ext>
              </a:extLst>
            </p:cNvPr>
            <p:cNvSpPr txBox="1"/>
            <p:nvPr/>
          </p:nvSpPr>
          <p:spPr>
            <a:xfrm>
              <a:off x="3080611" y="5048788"/>
              <a:ext cx="589046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15%</a:t>
              </a:r>
              <a:endParaRPr lang="ko-KR" b="1" dirty="0">
                <a:solidFill>
                  <a:schemeClr val="bg1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DE27533-7BC4-DE47-609F-7FC3EE85DCA6}"/>
                </a:ext>
              </a:extLst>
            </p:cNvPr>
            <p:cNvSpPr txBox="1"/>
            <p:nvPr/>
          </p:nvSpPr>
          <p:spPr>
            <a:xfrm>
              <a:off x="3689187" y="5168729"/>
              <a:ext cx="589046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ko-KR" altLang="en-US" sz="1200" b="1" dirty="0">
                  <a:solidFill>
                    <a:srgbClr val="C00000"/>
                  </a:solidFill>
                  <a:ea typeface="맑은 고딕"/>
                </a:rPr>
                <a:t>7%</a:t>
              </a:r>
              <a:endParaRPr lang="ko-KR" b="1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6718942E-E4E2-C9EB-00A7-0C841375A055}"/>
              </a:ext>
            </a:extLst>
          </p:cNvPr>
          <p:cNvGrpSpPr/>
          <p:nvPr/>
        </p:nvGrpSpPr>
        <p:grpSpPr>
          <a:xfrm>
            <a:off x="6068342" y="2035669"/>
            <a:ext cx="2131697" cy="2166090"/>
            <a:chOff x="7609972" y="1949867"/>
            <a:chExt cx="2858335" cy="2255613"/>
          </a:xfrm>
        </p:grpSpPr>
        <p:graphicFrame>
          <p:nvGraphicFramePr>
            <p:cNvPr id="22" name="차트 21">
              <a:extLst>
                <a:ext uri="{FF2B5EF4-FFF2-40B4-BE49-F238E27FC236}">
                  <a16:creationId xmlns:a16="http://schemas.microsoft.com/office/drawing/2014/main" id="{00000000-0008-0000-0000-00000C000000}"/>
                </a:ext>
              </a:extLst>
            </p:cNvPr>
            <p:cNvGraphicFramePr>
              <a:graphicFrameLocks/>
            </p:cNvGraphicFramePr>
            <p:nvPr/>
          </p:nvGraphicFramePr>
          <p:xfrm>
            <a:off x="7609972" y="1949867"/>
            <a:ext cx="2858335" cy="225561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249B925B-C1B4-2F74-1D12-F030B3404FF8}"/>
                </a:ext>
              </a:extLst>
            </p:cNvPr>
            <p:cNvSpPr txBox="1"/>
            <p:nvPr/>
          </p:nvSpPr>
          <p:spPr>
            <a:xfrm>
              <a:off x="8268578" y="3631635"/>
              <a:ext cx="699362" cy="29448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14%</a:t>
              </a:r>
              <a:endParaRPr lang="ko-KR" b="1" dirty="0">
                <a:solidFill>
                  <a:schemeClr val="bg1"/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C7E15508-2287-BEE0-AFE2-4CA24EE3B6F9}"/>
                </a:ext>
              </a:extLst>
            </p:cNvPr>
            <p:cNvSpPr txBox="1"/>
            <p:nvPr/>
          </p:nvSpPr>
          <p:spPr>
            <a:xfrm>
              <a:off x="9429514" y="3118685"/>
              <a:ext cx="744724" cy="288447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30%</a:t>
              </a:r>
              <a:endParaRPr lang="ko-KR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43" name="object 6">
            <a:extLst>
              <a:ext uri="{FF2B5EF4-FFF2-40B4-BE49-F238E27FC236}">
                <a16:creationId xmlns:a16="http://schemas.microsoft.com/office/drawing/2014/main" id="{62745EFA-7337-4B0F-031E-63C735539D4B}"/>
              </a:ext>
            </a:extLst>
          </p:cNvPr>
          <p:cNvSpPr/>
          <p:nvPr/>
        </p:nvSpPr>
        <p:spPr>
          <a:xfrm>
            <a:off x="351966" y="1273375"/>
            <a:ext cx="4979818" cy="3760292"/>
          </a:xfrm>
          <a:custGeom>
            <a:avLst/>
            <a:gdLst/>
            <a:ahLst/>
            <a:cxnLst/>
            <a:rect l="l" t="t" r="r" b="b"/>
            <a:pathLst>
              <a:path w="2443479" h="1926589">
                <a:moveTo>
                  <a:pt x="0" y="321055"/>
                </a:moveTo>
                <a:lnTo>
                  <a:pt x="3481" y="273617"/>
                </a:lnTo>
                <a:lnTo>
                  <a:pt x="13592" y="228338"/>
                </a:lnTo>
                <a:lnTo>
                  <a:pt x="29839" y="185716"/>
                </a:lnTo>
                <a:lnTo>
                  <a:pt x="51723" y="146247"/>
                </a:lnTo>
                <a:lnTo>
                  <a:pt x="78748" y="110428"/>
                </a:lnTo>
                <a:lnTo>
                  <a:pt x="110418" y="78757"/>
                </a:lnTo>
                <a:lnTo>
                  <a:pt x="146236" y="51729"/>
                </a:lnTo>
                <a:lnTo>
                  <a:pt x="185705" y="29843"/>
                </a:lnTo>
                <a:lnTo>
                  <a:pt x="228329" y="13595"/>
                </a:lnTo>
                <a:lnTo>
                  <a:pt x="273612" y="3481"/>
                </a:lnTo>
                <a:lnTo>
                  <a:pt x="321055" y="0"/>
                </a:lnTo>
                <a:lnTo>
                  <a:pt x="2121916" y="0"/>
                </a:lnTo>
                <a:lnTo>
                  <a:pt x="2169354" y="3481"/>
                </a:lnTo>
                <a:lnTo>
                  <a:pt x="2214633" y="13595"/>
                </a:lnTo>
                <a:lnTo>
                  <a:pt x="2257255" y="29843"/>
                </a:lnTo>
                <a:lnTo>
                  <a:pt x="2296724" y="51729"/>
                </a:lnTo>
                <a:lnTo>
                  <a:pt x="2332543" y="78757"/>
                </a:lnTo>
                <a:lnTo>
                  <a:pt x="2364214" y="110428"/>
                </a:lnTo>
                <a:lnTo>
                  <a:pt x="2391242" y="146247"/>
                </a:lnTo>
                <a:lnTo>
                  <a:pt x="2413128" y="185716"/>
                </a:lnTo>
                <a:lnTo>
                  <a:pt x="2429376" y="228338"/>
                </a:lnTo>
                <a:lnTo>
                  <a:pt x="2439490" y="273617"/>
                </a:lnTo>
                <a:lnTo>
                  <a:pt x="2442972" y="321055"/>
                </a:lnTo>
                <a:lnTo>
                  <a:pt x="2442972" y="1605279"/>
                </a:lnTo>
                <a:lnTo>
                  <a:pt x="2439490" y="1652718"/>
                </a:lnTo>
                <a:lnTo>
                  <a:pt x="2429376" y="1697997"/>
                </a:lnTo>
                <a:lnTo>
                  <a:pt x="2413128" y="1740619"/>
                </a:lnTo>
                <a:lnTo>
                  <a:pt x="2391242" y="1780088"/>
                </a:lnTo>
                <a:lnTo>
                  <a:pt x="2364214" y="1815907"/>
                </a:lnTo>
                <a:lnTo>
                  <a:pt x="2332543" y="1847578"/>
                </a:lnTo>
                <a:lnTo>
                  <a:pt x="2296724" y="1874606"/>
                </a:lnTo>
                <a:lnTo>
                  <a:pt x="2257255" y="1896492"/>
                </a:lnTo>
                <a:lnTo>
                  <a:pt x="2214633" y="1912740"/>
                </a:lnTo>
                <a:lnTo>
                  <a:pt x="2169354" y="1922854"/>
                </a:lnTo>
                <a:lnTo>
                  <a:pt x="2121916" y="1926335"/>
                </a:lnTo>
                <a:lnTo>
                  <a:pt x="321055" y="1926335"/>
                </a:lnTo>
                <a:lnTo>
                  <a:pt x="273612" y="1922854"/>
                </a:lnTo>
                <a:lnTo>
                  <a:pt x="228329" y="1912740"/>
                </a:lnTo>
                <a:lnTo>
                  <a:pt x="185705" y="1896492"/>
                </a:lnTo>
                <a:lnTo>
                  <a:pt x="146236" y="1874606"/>
                </a:lnTo>
                <a:lnTo>
                  <a:pt x="110418" y="1847578"/>
                </a:lnTo>
                <a:lnTo>
                  <a:pt x="78748" y="1815907"/>
                </a:lnTo>
                <a:lnTo>
                  <a:pt x="51723" y="1780088"/>
                </a:lnTo>
                <a:lnTo>
                  <a:pt x="29839" y="1740619"/>
                </a:lnTo>
                <a:lnTo>
                  <a:pt x="13592" y="1697997"/>
                </a:lnTo>
                <a:lnTo>
                  <a:pt x="3481" y="1652718"/>
                </a:lnTo>
                <a:lnTo>
                  <a:pt x="0" y="1605279"/>
                </a:lnTo>
                <a:lnTo>
                  <a:pt x="0" y="321055"/>
                </a:lnTo>
                <a:close/>
              </a:path>
            </a:pathLst>
          </a:custGeom>
          <a:ln w="28575">
            <a:solidFill>
              <a:srgbClr val="235884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4" name="object 7">
            <a:extLst>
              <a:ext uri="{FF2B5EF4-FFF2-40B4-BE49-F238E27FC236}">
                <a16:creationId xmlns:a16="http://schemas.microsoft.com/office/drawing/2014/main" id="{B537A375-5285-2987-4FD1-DAA26A1651BA}"/>
              </a:ext>
            </a:extLst>
          </p:cNvPr>
          <p:cNvSpPr/>
          <p:nvPr/>
        </p:nvSpPr>
        <p:spPr>
          <a:xfrm>
            <a:off x="2111181" y="1077771"/>
            <a:ext cx="1753880" cy="346501"/>
          </a:xfrm>
          <a:custGeom>
            <a:avLst/>
            <a:gdLst/>
            <a:ahLst/>
            <a:cxnLst/>
            <a:rect l="l" t="t" r="r" b="b"/>
            <a:pathLst>
              <a:path w="2022475" h="340360">
                <a:moveTo>
                  <a:pt x="2022348" y="0"/>
                </a:moveTo>
                <a:lnTo>
                  <a:pt x="0" y="0"/>
                </a:lnTo>
                <a:lnTo>
                  <a:pt x="0" y="339851"/>
                </a:lnTo>
                <a:lnTo>
                  <a:pt x="2022348" y="339851"/>
                </a:lnTo>
                <a:lnTo>
                  <a:pt x="202234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464F83-DB7C-9B8F-C3E6-13EE0DDC7B88}"/>
              </a:ext>
            </a:extLst>
          </p:cNvPr>
          <p:cNvSpPr txBox="1"/>
          <p:nvPr/>
        </p:nvSpPr>
        <p:spPr>
          <a:xfrm>
            <a:off x="2150101" y="1087002"/>
            <a:ext cx="2918394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400" b="1" dirty="0">
                <a:ea typeface="맑은 고딕"/>
              </a:rPr>
              <a:t>가입서비스 개수</a:t>
            </a:r>
          </a:p>
        </p:txBody>
      </p:sp>
      <p:sp>
        <p:nvSpPr>
          <p:cNvPr id="46" name="object 6">
            <a:extLst>
              <a:ext uri="{FF2B5EF4-FFF2-40B4-BE49-F238E27FC236}">
                <a16:creationId xmlns:a16="http://schemas.microsoft.com/office/drawing/2014/main" id="{A5A00968-E0A5-8841-7733-72FBB46EFB9A}"/>
              </a:ext>
            </a:extLst>
          </p:cNvPr>
          <p:cNvSpPr/>
          <p:nvPr/>
        </p:nvSpPr>
        <p:spPr>
          <a:xfrm>
            <a:off x="5859914" y="1282372"/>
            <a:ext cx="2448938" cy="3760292"/>
          </a:xfrm>
          <a:custGeom>
            <a:avLst/>
            <a:gdLst/>
            <a:ahLst/>
            <a:cxnLst/>
            <a:rect l="l" t="t" r="r" b="b"/>
            <a:pathLst>
              <a:path w="2443479" h="1926589">
                <a:moveTo>
                  <a:pt x="0" y="321055"/>
                </a:moveTo>
                <a:lnTo>
                  <a:pt x="3481" y="273617"/>
                </a:lnTo>
                <a:lnTo>
                  <a:pt x="13592" y="228338"/>
                </a:lnTo>
                <a:lnTo>
                  <a:pt x="29839" y="185716"/>
                </a:lnTo>
                <a:lnTo>
                  <a:pt x="51723" y="146247"/>
                </a:lnTo>
                <a:lnTo>
                  <a:pt x="78748" y="110428"/>
                </a:lnTo>
                <a:lnTo>
                  <a:pt x="110418" y="78757"/>
                </a:lnTo>
                <a:lnTo>
                  <a:pt x="146236" y="51729"/>
                </a:lnTo>
                <a:lnTo>
                  <a:pt x="185705" y="29843"/>
                </a:lnTo>
                <a:lnTo>
                  <a:pt x="228329" y="13595"/>
                </a:lnTo>
                <a:lnTo>
                  <a:pt x="273612" y="3481"/>
                </a:lnTo>
                <a:lnTo>
                  <a:pt x="321055" y="0"/>
                </a:lnTo>
                <a:lnTo>
                  <a:pt x="2121916" y="0"/>
                </a:lnTo>
                <a:lnTo>
                  <a:pt x="2169354" y="3481"/>
                </a:lnTo>
                <a:lnTo>
                  <a:pt x="2214633" y="13595"/>
                </a:lnTo>
                <a:lnTo>
                  <a:pt x="2257255" y="29843"/>
                </a:lnTo>
                <a:lnTo>
                  <a:pt x="2296724" y="51729"/>
                </a:lnTo>
                <a:lnTo>
                  <a:pt x="2332543" y="78757"/>
                </a:lnTo>
                <a:lnTo>
                  <a:pt x="2364214" y="110428"/>
                </a:lnTo>
                <a:lnTo>
                  <a:pt x="2391242" y="146247"/>
                </a:lnTo>
                <a:lnTo>
                  <a:pt x="2413128" y="185716"/>
                </a:lnTo>
                <a:lnTo>
                  <a:pt x="2429376" y="228338"/>
                </a:lnTo>
                <a:lnTo>
                  <a:pt x="2439490" y="273617"/>
                </a:lnTo>
                <a:lnTo>
                  <a:pt x="2442972" y="321055"/>
                </a:lnTo>
                <a:lnTo>
                  <a:pt x="2442972" y="1605279"/>
                </a:lnTo>
                <a:lnTo>
                  <a:pt x="2439490" y="1652718"/>
                </a:lnTo>
                <a:lnTo>
                  <a:pt x="2429376" y="1697997"/>
                </a:lnTo>
                <a:lnTo>
                  <a:pt x="2413128" y="1740619"/>
                </a:lnTo>
                <a:lnTo>
                  <a:pt x="2391242" y="1780088"/>
                </a:lnTo>
                <a:lnTo>
                  <a:pt x="2364214" y="1815907"/>
                </a:lnTo>
                <a:lnTo>
                  <a:pt x="2332543" y="1847578"/>
                </a:lnTo>
                <a:lnTo>
                  <a:pt x="2296724" y="1874606"/>
                </a:lnTo>
                <a:lnTo>
                  <a:pt x="2257255" y="1896492"/>
                </a:lnTo>
                <a:lnTo>
                  <a:pt x="2214633" y="1912740"/>
                </a:lnTo>
                <a:lnTo>
                  <a:pt x="2169354" y="1922854"/>
                </a:lnTo>
                <a:lnTo>
                  <a:pt x="2121916" y="1926335"/>
                </a:lnTo>
                <a:lnTo>
                  <a:pt x="321055" y="1926335"/>
                </a:lnTo>
                <a:lnTo>
                  <a:pt x="273612" y="1922854"/>
                </a:lnTo>
                <a:lnTo>
                  <a:pt x="228329" y="1912740"/>
                </a:lnTo>
                <a:lnTo>
                  <a:pt x="185705" y="1896492"/>
                </a:lnTo>
                <a:lnTo>
                  <a:pt x="146236" y="1874606"/>
                </a:lnTo>
                <a:lnTo>
                  <a:pt x="110418" y="1847578"/>
                </a:lnTo>
                <a:lnTo>
                  <a:pt x="78748" y="1815907"/>
                </a:lnTo>
                <a:lnTo>
                  <a:pt x="51723" y="1780088"/>
                </a:lnTo>
                <a:lnTo>
                  <a:pt x="29839" y="1740619"/>
                </a:lnTo>
                <a:lnTo>
                  <a:pt x="13592" y="1697997"/>
                </a:lnTo>
                <a:lnTo>
                  <a:pt x="3481" y="1652718"/>
                </a:lnTo>
                <a:lnTo>
                  <a:pt x="0" y="1605279"/>
                </a:lnTo>
                <a:lnTo>
                  <a:pt x="0" y="321055"/>
                </a:lnTo>
                <a:close/>
              </a:path>
            </a:pathLst>
          </a:custGeom>
          <a:ln w="28575">
            <a:solidFill>
              <a:srgbClr val="235884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5" name="object 7">
            <a:extLst>
              <a:ext uri="{FF2B5EF4-FFF2-40B4-BE49-F238E27FC236}">
                <a16:creationId xmlns:a16="http://schemas.microsoft.com/office/drawing/2014/main" id="{BF4B9483-5F73-35CF-75C7-245466585F6F}"/>
              </a:ext>
            </a:extLst>
          </p:cNvPr>
          <p:cNvSpPr/>
          <p:nvPr/>
        </p:nvSpPr>
        <p:spPr>
          <a:xfrm>
            <a:off x="6437809" y="1105780"/>
            <a:ext cx="1627985" cy="475323"/>
          </a:xfrm>
          <a:custGeom>
            <a:avLst/>
            <a:gdLst/>
            <a:ahLst/>
            <a:cxnLst/>
            <a:rect l="l" t="t" r="r" b="b"/>
            <a:pathLst>
              <a:path w="2022475" h="340360">
                <a:moveTo>
                  <a:pt x="2022348" y="0"/>
                </a:moveTo>
                <a:lnTo>
                  <a:pt x="0" y="0"/>
                </a:lnTo>
                <a:lnTo>
                  <a:pt x="0" y="339851"/>
                </a:lnTo>
                <a:lnTo>
                  <a:pt x="2022348" y="339851"/>
                </a:lnTo>
                <a:lnTo>
                  <a:pt x="202234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F264D70-B446-DAA8-15D7-E2E3E8A25628}"/>
              </a:ext>
            </a:extLst>
          </p:cNvPr>
          <p:cNvSpPr txBox="1"/>
          <p:nvPr/>
        </p:nvSpPr>
        <p:spPr>
          <a:xfrm>
            <a:off x="8136203" y="-629154"/>
            <a:ext cx="243713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ko-KR" altLang="en-US" sz="1600" b="1" dirty="0">
                <a:ea typeface="맑은 고딕"/>
              </a:rPr>
              <a:t>데이터 무제한</a:t>
            </a:r>
          </a:p>
        </p:txBody>
      </p:sp>
      <p:graphicFrame>
        <p:nvGraphicFramePr>
          <p:cNvPr id="47" name="차트 46">
            <a:extLst>
              <a:ext uri="{FF2B5EF4-FFF2-40B4-BE49-F238E27FC236}">
                <a16:creationId xmlns:a16="http://schemas.microsoft.com/office/drawing/2014/main" id="{2F9DD967-3EF4-B632-E014-E8B0C61D78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39942059"/>
              </p:ext>
            </p:extLst>
          </p:nvPr>
        </p:nvGraphicFramePr>
        <p:xfrm>
          <a:off x="7823431" y="1993899"/>
          <a:ext cx="4745773" cy="24189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50" name="TextBox 49">
            <a:extLst>
              <a:ext uri="{FF2B5EF4-FFF2-40B4-BE49-F238E27FC236}">
                <a16:creationId xmlns:a16="http://schemas.microsoft.com/office/drawing/2014/main" id="{92F63DA4-9BE7-0B08-074E-014AADFA2939}"/>
              </a:ext>
            </a:extLst>
          </p:cNvPr>
          <p:cNvSpPr txBox="1"/>
          <p:nvPr/>
        </p:nvSpPr>
        <p:spPr>
          <a:xfrm>
            <a:off x="6177079" y="1008773"/>
            <a:ext cx="1957378" cy="73866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kumimoji="1" lang="ko-Kore-KR" altLang="en-US" sz="1400" b="1" dirty="0">
                <a:latin typeface="+mj-ea"/>
                <a:ea typeface="+mj-ea"/>
              </a:rPr>
              <a:t>데이터</a:t>
            </a:r>
            <a:r>
              <a:rPr kumimoji="1" lang="ko-KR" altLang="en-US" sz="1000" b="1" dirty="0">
                <a:latin typeface="맑은 고딕"/>
                <a:ea typeface="맑은 고딕"/>
              </a:rPr>
              <a:t> </a:t>
            </a:r>
            <a:r>
              <a:rPr kumimoji="1" lang="ko-KR" altLang="en-US" sz="1400" b="1" dirty="0">
                <a:latin typeface="맑은 고딕"/>
                <a:ea typeface="맑은 고딕"/>
              </a:rPr>
              <a:t>무제한</a:t>
            </a:r>
            <a:endParaRPr lang="en-US" altLang="ko-KR" sz="1400" b="1">
              <a:latin typeface="맑은 고딕"/>
              <a:ea typeface="맑은 고딕"/>
            </a:endParaRPr>
          </a:p>
          <a:p>
            <a:pPr algn="ctr"/>
            <a:r>
              <a:rPr kumimoji="1" lang="ko-KR" altLang="en-US" sz="1400" b="1" dirty="0">
                <a:latin typeface="맑은 고딕"/>
                <a:ea typeface="맑은 고딕"/>
              </a:rPr>
              <a:t>사용 여부에 따른</a:t>
            </a:r>
            <a:endParaRPr lang="en-US" altLang="ko-KR" sz="1400" b="1">
              <a:latin typeface="맑은 고딕"/>
              <a:ea typeface="맑은 고딕"/>
            </a:endParaRPr>
          </a:p>
          <a:p>
            <a:pPr algn="ctr"/>
            <a:r>
              <a:rPr kumimoji="1" lang="ko-KR" altLang="en-US" sz="1400" b="1" dirty="0" err="1">
                <a:latin typeface="맑은 고딕"/>
                <a:ea typeface="맑은 고딕"/>
              </a:rPr>
              <a:t>이탈률</a:t>
            </a:r>
            <a:endParaRPr lang="ko-Kore-KR" altLang="en-US" sz="1000" b="1"/>
          </a:p>
        </p:txBody>
      </p:sp>
      <p:sp>
        <p:nvSpPr>
          <p:cNvPr id="49" name="object 6">
            <a:extLst>
              <a:ext uri="{FF2B5EF4-FFF2-40B4-BE49-F238E27FC236}">
                <a16:creationId xmlns:a16="http://schemas.microsoft.com/office/drawing/2014/main" id="{B2295655-33D4-0FA0-D975-F5BBE8700C32}"/>
              </a:ext>
            </a:extLst>
          </p:cNvPr>
          <p:cNvSpPr/>
          <p:nvPr/>
        </p:nvSpPr>
        <p:spPr>
          <a:xfrm>
            <a:off x="8399613" y="1273375"/>
            <a:ext cx="3517725" cy="3732581"/>
          </a:xfrm>
          <a:custGeom>
            <a:avLst/>
            <a:gdLst/>
            <a:ahLst/>
            <a:cxnLst/>
            <a:rect l="l" t="t" r="r" b="b"/>
            <a:pathLst>
              <a:path w="2443479" h="1926589">
                <a:moveTo>
                  <a:pt x="0" y="321055"/>
                </a:moveTo>
                <a:lnTo>
                  <a:pt x="3481" y="273617"/>
                </a:lnTo>
                <a:lnTo>
                  <a:pt x="13592" y="228338"/>
                </a:lnTo>
                <a:lnTo>
                  <a:pt x="29839" y="185716"/>
                </a:lnTo>
                <a:lnTo>
                  <a:pt x="51723" y="146247"/>
                </a:lnTo>
                <a:lnTo>
                  <a:pt x="78748" y="110428"/>
                </a:lnTo>
                <a:lnTo>
                  <a:pt x="110418" y="78757"/>
                </a:lnTo>
                <a:lnTo>
                  <a:pt x="146236" y="51729"/>
                </a:lnTo>
                <a:lnTo>
                  <a:pt x="185705" y="29843"/>
                </a:lnTo>
                <a:lnTo>
                  <a:pt x="228329" y="13595"/>
                </a:lnTo>
                <a:lnTo>
                  <a:pt x="273612" y="3481"/>
                </a:lnTo>
                <a:lnTo>
                  <a:pt x="321055" y="0"/>
                </a:lnTo>
                <a:lnTo>
                  <a:pt x="2121916" y="0"/>
                </a:lnTo>
                <a:lnTo>
                  <a:pt x="2169354" y="3481"/>
                </a:lnTo>
                <a:lnTo>
                  <a:pt x="2214633" y="13595"/>
                </a:lnTo>
                <a:lnTo>
                  <a:pt x="2257255" y="29843"/>
                </a:lnTo>
                <a:lnTo>
                  <a:pt x="2296724" y="51729"/>
                </a:lnTo>
                <a:lnTo>
                  <a:pt x="2332543" y="78757"/>
                </a:lnTo>
                <a:lnTo>
                  <a:pt x="2364214" y="110428"/>
                </a:lnTo>
                <a:lnTo>
                  <a:pt x="2391242" y="146247"/>
                </a:lnTo>
                <a:lnTo>
                  <a:pt x="2413128" y="185716"/>
                </a:lnTo>
                <a:lnTo>
                  <a:pt x="2429376" y="228338"/>
                </a:lnTo>
                <a:lnTo>
                  <a:pt x="2439490" y="273617"/>
                </a:lnTo>
                <a:lnTo>
                  <a:pt x="2442972" y="321055"/>
                </a:lnTo>
                <a:lnTo>
                  <a:pt x="2442972" y="1605279"/>
                </a:lnTo>
                <a:lnTo>
                  <a:pt x="2439490" y="1652718"/>
                </a:lnTo>
                <a:lnTo>
                  <a:pt x="2429376" y="1697997"/>
                </a:lnTo>
                <a:lnTo>
                  <a:pt x="2413128" y="1740619"/>
                </a:lnTo>
                <a:lnTo>
                  <a:pt x="2391242" y="1780088"/>
                </a:lnTo>
                <a:lnTo>
                  <a:pt x="2364214" y="1815907"/>
                </a:lnTo>
                <a:lnTo>
                  <a:pt x="2332543" y="1847578"/>
                </a:lnTo>
                <a:lnTo>
                  <a:pt x="2296724" y="1874606"/>
                </a:lnTo>
                <a:lnTo>
                  <a:pt x="2257255" y="1896492"/>
                </a:lnTo>
                <a:lnTo>
                  <a:pt x="2214633" y="1912740"/>
                </a:lnTo>
                <a:lnTo>
                  <a:pt x="2169354" y="1922854"/>
                </a:lnTo>
                <a:lnTo>
                  <a:pt x="2121916" y="1926335"/>
                </a:lnTo>
                <a:lnTo>
                  <a:pt x="321055" y="1926335"/>
                </a:lnTo>
                <a:lnTo>
                  <a:pt x="273612" y="1922854"/>
                </a:lnTo>
                <a:lnTo>
                  <a:pt x="228329" y="1912740"/>
                </a:lnTo>
                <a:lnTo>
                  <a:pt x="185705" y="1896492"/>
                </a:lnTo>
                <a:lnTo>
                  <a:pt x="146236" y="1874606"/>
                </a:lnTo>
                <a:lnTo>
                  <a:pt x="110418" y="1847578"/>
                </a:lnTo>
                <a:lnTo>
                  <a:pt x="78748" y="1815907"/>
                </a:lnTo>
                <a:lnTo>
                  <a:pt x="51723" y="1780088"/>
                </a:lnTo>
                <a:lnTo>
                  <a:pt x="29839" y="1740619"/>
                </a:lnTo>
                <a:lnTo>
                  <a:pt x="13592" y="1697997"/>
                </a:lnTo>
                <a:lnTo>
                  <a:pt x="3481" y="1652718"/>
                </a:lnTo>
                <a:lnTo>
                  <a:pt x="0" y="1605279"/>
                </a:lnTo>
                <a:lnTo>
                  <a:pt x="0" y="321055"/>
                </a:lnTo>
                <a:close/>
              </a:path>
            </a:pathLst>
          </a:custGeom>
          <a:ln w="28575">
            <a:solidFill>
              <a:srgbClr val="235884"/>
            </a:solidFill>
          </a:ln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1" name="object 7">
            <a:extLst>
              <a:ext uri="{FF2B5EF4-FFF2-40B4-BE49-F238E27FC236}">
                <a16:creationId xmlns:a16="http://schemas.microsoft.com/office/drawing/2014/main" id="{60ACE92E-DE24-E67D-5C8E-52D5C1B1B4B0}"/>
              </a:ext>
            </a:extLst>
          </p:cNvPr>
          <p:cNvSpPr/>
          <p:nvPr/>
        </p:nvSpPr>
        <p:spPr>
          <a:xfrm>
            <a:off x="9167129" y="1075454"/>
            <a:ext cx="2166495" cy="475323"/>
          </a:xfrm>
          <a:custGeom>
            <a:avLst/>
            <a:gdLst/>
            <a:ahLst/>
            <a:cxnLst/>
            <a:rect l="l" t="t" r="r" b="b"/>
            <a:pathLst>
              <a:path w="2022475" h="340360">
                <a:moveTo>
                  <a:pt x="2022348" y="0"/>
                </a:moveTo>
                <a:lnTo>
                  <a:pt x="0" y="0"/>
                </a:lnTo>
                <a:lnTo>
                  <a:pt x="0" y="339851"/>
                </a:lnTo>
                <a:lnTo>
                  <a:pt x="2022348" y="339851"/>
                </a:lnTo>
                <a:lnTo>
                  <a:pt x="202234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89FB08E-BFE7-195B-D7A4-DFA1628FEE4F}"/>
              </a:ext>
            </a:extLst>
          </p:cNvPr>
          <p:cNvSpPr txBox="1"/>
          <p:nvPr/>
        </p:nvSpPr>
        <p:spPr>
          <a:xfrm>
            <a:off x="9099395" y="1085718"/>
            <a:ext cx="2266699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kumimoji="1" lang="ko-KR" altLang="en-US" sz="1400" b="1" dirty="0">
                <a:latin typeface="+mj-lt"/>
                <a:ea typeface="맑은 고딕"/>
              </a:rPr>
              <a:t>이탈원인</a:t>
            </a:r>
            <a:r>
              <a:rPr kumimoji="1" lang="en-US" altLang="ko-KR" sz="1400" b="1" dirty="0">
                <a:latin typeface="+mj-lt"/>
                <a:ea typeface="맑은 고딕"/>
              </a:rPr>
              <a:t>: </a:t>
            </a:r>
            <a:r>
              <a:rPr kumimoji="1" lang="ko-KR" altLang="en-US" sz="1400" b="1" dirty="0">
                <a:latin typeface="+mj-lt"/>
                <a:ea typeface="맑은 고딕"/>
              </a:rPr>
              <a:t>데이터 속도</a:t>
            </a:r>
            <a:endParaRPr lang="ko-KR" altLang="en-US" sz="1400" b="1">
              <a:latin typeface="+mj-lt"/>
              <a:ea typeface="맑은 고딕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659B3D6-2966-2E55-EA49-8540AC2AB7BE}"/>
              </a:ext>
            </a:extLst>
          </p:cNvPr>
          <p:cNvSpPr txBox="1"/>
          <p:nvPr/>
        </p:nvSpPr>
        <p:spPr>
          <a:xfrm>
            <a:off x="992527" y="2873078"/>
            <a:ext cx="34745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사용자       미사용자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E6AA755-1D97-6370-7852-A9E64A56FF71}"/>
              </a:ext>
            </a:extLst>
          </p:cNvPr>
          <p:cNvSpPr txBox="1"/>
          <p:nvPr/>
        </p:nvSpPr>
        <p:spPr>
          <a:xfrm>
            <a:off x="3648399" y="3031245"/>
            <a:ext cx="34745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사용자   미사용자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E6C1087-7D0A-097C-DE9F-53DC6B49D21D}"/>
              </a:ext>
            </a:extLst>
          </p:cNvPr>
          <p:cNvSpPr txBox="1"/>
          <p:nvPr/>
        </p:nvSpPr>
        <p:spPr>
          <a:xfrm>
            <a:off x="864136" y="4672356"/>
            <a:ext cx="34745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미사용     </a:t>
            </a:r>
            <a:r>
              <a:rPr lang="en-US" altLang="ko-KR" sz="1000" dirty="0"/>
              <a:t>1</a:t>
            </a:r>
            <a:r>
              <a:rPr lang="ko-KR" altLang="en-US" sz="1000" dirty="0"/>
              <a:t>개사용   </a:t>
            </a:r>
            <a:r>
              <a:rPr lang="en-US" altLang="ko-KR" sz="1000" dirty="0"/>
              <a:t>2</a:t>
            </a:r>
            <a:r>
              <a:rPr lang="ko-KR" altLang="en-US" sz="1000" dirty="0"/>
              <a:t>개사용  </a:t>
            </a:r>
            <a:r>
              <a:rPr lang="en-US" altLang="ko-KR" sz="1000" dirty="0"/>
              <a:t>3</a:t>
            </a:r>
            <a:r>
              <a:rPr lang="ko-KR" altLang="en-US" sz="1000" dirty="0"/>
              <a:t>개사용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7611FF6-8A4F-72AA-6CC5-0372798BC2BE}"/>
              </a:ext>
            </a:extLst>
          </p:cNvPr>
          <p:cNvSpPr txBox="1"/>
          <p:nvPr/>
        </p:nvSpPr>
        <p:spPr>
          <a:xfrm>
            <a:off x="3683093" y="4793473"/>
            <a:ext cx="34745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사용자       미사용자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BA360EF-8958-C6A4-0BDB-C9EC4883D163}"/>
              </a:ext>
            </a:extLst>
          </p:cNvPr>
          <p:cNvSpPr txBox="1"/>
          <p:nvPr/>
        </p:nvSpPr>
        <p:spPr>
          <a:xfrm>
            <a:off x="6527751" y="4078070"/>
            <a:ext cx="347452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dirty="0"/>
              <a:t>미사용자       사용자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BE308E1-412C-22BF-8F0E-6E500D18CB90}"/>
              </a:ext>
            </a:extLst>
          </p:cNvPr>
          <p:cNvSpPr txBox="1"/>
          <p:nvPr/>
        </p:nvSpPr>
        <p:spPr>
          <a:xfrm>
            <a:off x="5769585" y="6275916"/>
            <a:ext cx="2013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5/12</a:t>
            </a:r>
            <a:endParaRPr lang="ko-KR" altLang="en-US" sz="1400" b="1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EA9E8A9-C05A-D530-3575-313DF4E20EF3}"/>
              </a:ext>
            </a:extLst>
          </p:cNvPr>
          <p:cNvSpPr txBox="1"/>
          <p:nvPr/>
        </p:nvSpPr>
        <p:spPr>
          <a:xfrm>
            <a:off x="3744681" y="4190060"/>
            <a:ext cx="568994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200" b="1" dirty="0">
                <a:solidFill>
                  <a:schemeClr val="bg1"/>
                </a:solidFill>
                <a:ea typeface="맑은 고딕"/>
              </a:rPr>
              <a:t>2</a:t>
            </a:r>
            <a:r>
              <a:rPr lang="en-US" altLang="ko-KR" sz="1200" b="1" dirty="0">
                <a:solidFill>
                  <a:schemeClr val="bg1"/>
                </a:solidFill>
                <a:ea typeface="맑은 고딕"/>
              </a:rPr>
              <a:t>9</a:t>
            </a:r>
            <a:r>
              <a:rPr lang="ko-KR" altLang="en-US" sz="1200" dirty="0">
                <a:solidFill>
                  <a:schemeClr val="bg1"/>
                </a:solidFill>
                <a:ea typeface="맑은 고딕"/>
              </a:rPr>
              <a:t>%</a:t>
            </a:r>
            <a:endParaRPr lang="ko-KR" dirty="0">
              <a:solidFill>
                <a:schemeClr val="bg1"/>
              </a:solidFill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31E4BBE-CBAD-6317-1794-62102363EEE4}"/>
              </a:ext>
            </a:extLst>
          </p:cNvPr>
          <p:cNvSpPr txBox="1"/>
          <p:nvPr/>
        </p:nvSpPr>
        <p:spPr>
          <a:xfrm>
            <a:off x="4487007" y="4476443"/>
            <a:ext cx="568994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altLang="ko-KR" sz="1200" b="1" dirty="0">
                <a:solidFill>
                  <a:schemeClr val="bg1"/>
                </a:solidFill>
                <a:ea typeface="맑은 고딕"/>
              </a:rPr>
              <a:t>15</a:t>
            </a:r>
            <a:r>
              <a:rPr lang="ko-KR" altLang="en-US" sz="1200" b="1" dirty="0">
                <a:solidFill>
                  <a:schemeClr val="bg1"/>
                </a:solidFill>
                <a:ea typeface="맑은 고딕"/>
              </a:rPr>
              <a:t>%</a:t>
            </a:r>
            <a:endParaRPr lang="ko-K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071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1">
            <a:extLst>
              <a:ext uri="{FF2B5EF4-FFF2-40B4-BE49-F238E27FC236}">
                <a16:creationId xmlns:a16="http://schemas.microsoft.com/office/drawing/2014/main" id="{3A72446A-FA54-70C4-A158-C04B2335E5DF}"/>
              </a:ext>
            </a:extLst>
          </p:cNvPr>
          <p:cNvSpPr/>
          <p:nvPr/>
        </p:nvSpPr>
        <p:spPr>
          <a:xfrm>
            <a:off x="21821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목차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1B7FFE6B-2DD3-A9AE-3281-B5ECC3EB9B77}"/>
              </a:ext>
            </a:extLst>
          </p:cNvPr>
          <p:cNvSpPr/>
          <p:nvPr/>
        </p:nvSpPr>
        <p:spPr>
          <a:xfrm>
            <a:off x="1910275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추진배경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BE73955-A3F9-BF28-B9A6-D3C622E19792}"/>
              </a:ext>
            </a:extLst>
          </p:cNvPr>
          <p:cNvSpPr/>
          <p:nvPr/>
        </p:nvSpPr>
        <p:spPr>
          <a:xfrm>
            <a:off x="3607771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현황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2A466057-7C9E-425C-31E2-E7BCE8BC9F1D}"/>
              </a:ext>
            </a:extLst>
          </p:cNvPr>
          <p:cNvSpPr/>
          <p:nvPr/>
        </p:nvSpPr>
        <p:spPr>
          <a:xfrm>
            <a:off x="530526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분석계획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208CB983-42C6-116C-69D1-F10DE84E4F2A}"/>
              </a:ext>
            </a:extLst>
          </p:cNvPr>
          <p:cNvSpPr/>
          <p:nvPr/>
        </p:nvSpPr>
        <p:spPr>
          <a:xfrm>
            <a:off x="8700258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개선안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1B4C3C1-7245-7287-77F2-7E6F35EA1C0F}"/>
              </a:ext>
            </a:extLst>
          </p:cNvPr>
          <p:cNvSpPr/>
          <p:nvPr/>
        </p:nvSpPr>
        <p:spPr>
          <a:xfrm>
            <a:off x="10397754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en-US" altLang="ko-KR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Learned Lesson</a:t>
            </a:r>
            <a:endParaRPr lang="ko-KR" altLang="en-US" sz="1100" dirty="0">
              <a:solidFill>
                <a:prstClr val="white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" name="자유형 17">
            <a:extLst>
              <a:ext uri="{FF2B5EF4-FFF2-40B4-BE49-F238E27FC236}">
                <a16:creationId xmlns:a16="http://schemas.microsoft.com/office/drawing/2014/main" id="{DAE5F529-22CA-0FF4-228E-71C66566AF31}"/>
              </a:ext>
            </a:extLst>
          </p:cNvPr>
          <p:cNvSpPr/>
          <p:nvPr/>
        </p:nvSpPr>
        <p:spPr>
          <a:xfrm>
            <a:off x="212779" y="231566"/>
            <a:ext cx="11810492" cy="6412992"/>
          </a:xfrm>
          <a:custGeom>
            <a:avLst/>
            <a:gdLst>
              <a:gd name="connsiteX0" fmla="*/ 6898343 w 11810492"/>
              <a:gd name="connsiteY0" fmla="*/ 0 h 6412992"/>
              <a:gd name="connsiteX1" fmla="*/ 8307140 w 11810492"/>
              <a:gd name="connsiteY1" fmla="*/ 0 h 6412992"/>
              <a:gd name="connsiteX2" fmla="*/ 8415500 w 11810492"/>
              <a:gd name="connsiteY2" fmla="*/ 108360 h 6412992"/>
              <a:gd name="connsiteX3" fmla="*/ 8415500 w 11810492"/>
              <a:gd name="connsiteY3" fmla="*/ 444246 h 6412992"/>
              <a:gd name="connsiteX4" fmla="*/ 11672912 w 11810492"/>
              <a:gd name="connsiteY4" fmla="*/ 444246 h 6412992"/>
              <a:gd name="connsiteX5" fmla="*/ 11810492 w 11810492"/>
              <a:gd name="connsiteY5" fmla="*/ 581826 h 6412992"/>
              <a:gd name="connsiteX6" fmla="*/ 11810492 w 11810492"/>
              <a:gd name="connsiteY6" fmla="*/ 6275412 h 6412992"/>
              <a:gd name="connsiteX7" fmla="*/ 11672912 w 11810492"/>
              <a:gd name="connsiteY7" fmla="*/ 6412992 h 6412992"/>
              <a:gd name="connsiteX8" fmla="*/ 137580 w 11810492"/>
              <a:gd name="connsiteY8" fmla="*/ 6412992 h 6412992"/>
              <a:gd name="connsiteX9" fmla="*/ 0 w 11810492"/>
              <a:gd name="connsiteY9" fmla="*/ 6275412 h 6412992"/>
              <a:gd name="connsiteX10" fmla="*/ 0 w 11810492"/>
              <a:gd name="connsiteY10" fmla="*/ 581826 h 6412992"/>
              <a:gd name="connsiteX11" fmla="*/ 137580 w 11810492"/>
              <a:gd name="connsiteY11" fmla="*/ 444246 h 6412992"/>
              <a:gd name="connsiteX12" fmla="*/ 6789983 w 11810492"/>
              <a:gd name="connsiteY12" fmla="*/ 444246 h 6412992"/>
              <a:gd name="connsiteX13" fmla="*/ 6789983 w 11810492"/>
              <a:gd name="connsiteY13" fmla="*/ 108360 h 6412992"/>
              <a:gd name="connsiteX14" fmla="*/ 6898343 w 11810492"/>
              <a:gd name="connsiteY14" fmla="*/ 0 h 6412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810492" h="6412992">
                <a:moveTo>
                  <a:pt x="6898343" y="0"/>
                </a:moveTo>
                <a:lnTo>
                  <a:pt x="8307140" y="0"/>
                </a:lnTo>
                <a:cubicBezTo>
                  <a:pt x="8366986" y="0"/>
                  <a:pt x="8415500" y="48514"/>
                  <a:pt x="8415500" y="108360"/>
                </a:cubicBezTo>
                <a:lnTo>
                  <a:pt x="8415500" y="444246"/>
                </a:lnTo>
                <a:lnTo>
                  <a:pt x="11672912" y="444246"/>
                </a:lnTo>
                <a:cubicBezTo>
                  <a:pt x="11748895" y="444246"/>
                  <a:pt x="11810492" y="505843"/>
                  <a:pt x="11810492" y="581826"/>
                </a:cubicBezTo>
                <a:lnTo>
                  <a:pt x="11810492" y="6275412"/>
                </a:lnTo>
                <a:cubicBezTo>
                  <a:pt x="11810492" y="6351395"/>
                  <a:pt x="11748895" y="6412992"/>
                  <a:pt x="11672912" y="6412992"/>
                </a:cubicBezTo>
                <a:lnTo>
                  <a:pt x="137580" y="6412992"/>
                </a:lnTo>
                <a:cubicBezTo>
                  <a:pt x="61597" y="6412992"/>
                  <a:pt x="0" y="6351395"/>
                  <a:pt x="0" y="6275412"/>
                </a:cubicBezTo>
                <a:lnTo>
                  <a:pt x="0" y="581826"/>
                </a:lnTo>
                <a:cubicBezTo>
                  <a:pt x="0" y="505843"/>
                  <a:pt x="61597" y="444246"/>
                  <a:pt x="137580" y="444246"/>
                </a:cubicBezTo>
                <a:lnTo>
                  <a:pt x="6789983" y="444246"/>
                </a:lnTo>
                <a:lnTo>
                  <a:pt x="6789983" y="108360"/>
                </a:lnTo>
                <a:cubicBezTo>
                  <a:pt x="6789983" y="48514"/>
                  <a:pt x="6838497" y="0"/>
                  <a:pt x="6898343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rgbClr val="235884"/>
            </a:solidFill>
          </a:ln>
          <a:effectLst>
            <a:outerShdw dist="889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684000" rtlCol="0" anchor="t">
            <a:noAutofit/>
          </a:bodyPr>
          <a:lstStyle/>
          <a:p>
            <a:pPr marL="1435100" latinLnBrk="0">
              <a:defRPr/>
            </a:pPr>
            <a:endParaRPr lang="en-US" altLang="ko-KR" sz="700" kern="0" dirty="0">
              <a:solidFill>
                <a:srgbClr val="44546A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BEC5D8-60D1-AA72-5CD8-21C30B322B1A}"/>
              </a:ext>
            </a:extLst>
          </p:cNvPr>
          <p:cNvSpPr txBox="1"/>
          <p:nvPr/>
        </p:nvSpPr>
        <p:spPr>
          <a:xfrm>
            <a:off x="7105881" y="332183"/>
            <a:ext cx="1435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rgbClr val="44546A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분석결과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A23B13A-60C9-2CEB-2B40-329A07A96AFA}"/>
              </a:ext>
            </a:extLst>
          </p:cNvPr>
          <p:cNvSpPr/>
          <p:nvPr/>
        </p:nvSpPr>
        <p:spPr>
          <a:xfrm flipV="1">
            <a:off x="205042" y="6162448"/>
            <a:ext cx="11808000" cy="45719"/>
          </a:xfrm>
          <a:prstGeom prst="rect">
            <a:avLst/>
          </a:prstGeom>
          <a:solidFill>
            <a:srgbClr val="235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F25E2E2C-5446-6C24-B27F-BE48981E89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5279" y="6237494"/>
            <a:ext cx="1519696" cy="30800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1D872CC-15B8-AF0B-C44B-870173C7A696}"/>
              </a:ext>
            </a:extLst>
          </p:cNvPr>
          <p:cNvSpPr txBox="1"/>
          <p:nvPr/>
        </p:nvSpPr>
        <p:spPr>
          <a:xfrm>
            <a:off x="9880375" y="6275916"/>
            <a:ext cx="2013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6/12</a:t>
            </a:r>
            <a:endParaRPr lang="ko-KR" altLang="en-US" sz="14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910CAA-F0EC-5644-924A-2518C97468E1}"/>
              </a:ext>
            </a:extLst>
          </p:cNvPr>
          <p:cNvSpPr txBox="1"/>
          <p:nvPr/>
        </p:nvSpPr>
        <p:spPr>
          <a:xfrm>
            <a:off x="350221" y="812555"/>
            <a:ext cx="785812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ko-KR" altLang="en-US" b="1" dirty="0">
                <a:ea typeface="맑은 고딕"/>
              </a:rPr>
              <a:t>경쟁사</a:t>
            </a: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EFD1A094-59E8-6FB3-C25B-F59E705B49C4}"/>
              </a:ext>
            </a:extLst>
          </p:cNvPr>
          <p:cNvGrpSpPr/>
          <p:nvPr/>
        </p:nvGrpSpPr>
        <p:grpSpPr>
          <a:xfrm>
            <a:off x="1040462" y="1135461"/>
            <a:ext cx="4418424" cy="4820402"/>
            <a:chOff x="256201" y="1071949"/>
            <a:chExt cx="4418424" cy="482040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3A6B48C-9126-5398-5F38-AC061C09D4BA}"/>
                </a:ext>
              </a:extLst>
            </p:cNvPr>
            <p:cNvSpPr txBox="1"/>
            <p:nvPr/>
          </p:nvSpPr>
          <p:spPr>
            <a:xfrm>
              <a:off x="436154" y="5199854"/>
              <a:ext cx="3671949" cy="692497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ko-KR" altLang="en-US" sz="1100" b="1" dirty="0">
                  <a:ea typeface="맑은 고딕"/>
                </a:rPr>
                <a:t>이탈 원인 중 경쟁사관련 원인이 51%로 절반 이상</a:t>
              </a:r>
              <a:endParaRPr lang="en-US" altLang="ko-KR" sz="1100" b="1" dirty="0"/>
            </a:p>
            <a:p>
              <a:endParaRPr lang="en-US" altLang="ko-KR" sz="1400" dirty="0"/>
            </a:p>
            <a:p>
              <a:pPr marL="285750" indent="-285750">
                <a:buFontTx/>
                <a:buChar char="-"/>
              </a:pPr>
              <a:endParaRPr lang="en-US" altLang="ko-KR" sz="1400" dirty="0"/>
            </a:p>
          </p:txBody>
        </p:sp>
        <p:sp>
          <p:nvSpPr>
            <p:cNvPr id="37" name="object 7">
              <a:extLst>
                <a:ext uri="{FF2B5EF4-FFF2-40B4-BE49-F238E27FC236}">
                  <a16:creationId xmlns:a16="http://schemas.microsoft.com/office/drawing/2014/main" id="{1CE5CD3A-EB10-B8C0-2B22-4BF8A9338F51}"/>
                </a:ext>
              </a:extLst>
            </p:cNvPr>
            <p:cNvSpPr/>
            <p:nvPr/>
          </p:nvSpPr>
          <p:spPr>
            <a:xfrm>
              <a:off x="1756827" y="1077771"/>
              <a:ext cx="1753880" cy="346501"/>
            </a:xfrm>
            <a:custGeom>
              <a:avLst/>
              <a:gdLst/>
              <a:ahLst/>
              <a:cxnLst/>
              <a:rect l="l" t="t" r="r" b="b"/>
              <a:pathLst>
                <a:path w="2022475" h="340360">
                  <a:moveTo>
                    <a:pt x="2022348" y="0"/>
                  </a:moveTo>
                  <a:lnTo>
                    <a:pt x="0" y="0"/>
                  </a:lnTo>
                  <a:lnTo>
                    <a:pt x="0" y="339851"/>
                  </a:lnTo>
                  <a:lnTo>
                    <a:pt x="2022348" y="339851"/>
                  </a:lnTo>
                  <a:lnTo>
                    <a:pt x="2022348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grpSp>
          <p:nvGrpSpPr>
            <p:cNvPr id="40" name="그룹 39">
              <a:extLst>
                <a:ext uri="{FF2B5EF4-FFF2-40B4-BE49-F238E27FC236}">
                  <a16:creationId xmlns:a16="http://schemas.microsoft.com/office/drawing/2014/main" id="{794A9EB3-CC16-D2F9-8C63-9E1CE8115239}"/>
                </a:ext>
              </a:extLst>
            </p:cNvPr>
            <p:cNvGrpSpPr/>
            <p:nvPr/>
          </p:nvGrpSpPr>
          <p:grpSpPr>
            <a:xfrm>
              <a:off x="440882" y="1071949"/>
              <a:ext cx="4227649" cy="3974558"/>
              <a:chOff x="4659442" y="1059892"/>
              <a:chExt cx="3535834" cy="2901742"/>
            </a:xfrm>
          </p:grpSpPr>
          <p:grpSp>
            <p:nvGrpSpPr>
              <p:cNvPr id="33" name="그룹 32">
                <a:extLst>
                  <a:ext uri="{FF2B5EF4-FFF2-40B4-BE49-F238E27FC236}">
                    <a16:creationId xmlns:a16="http://schemas.microsoft.com/office/drawing/2014/main" id="{BF582C75-079E-AFA5-5684-3B7FA46E5FBE}"/>
                  </a:ext>
                </a:extLst>
              </p:cNvPr>
              <p:cNvGrpSpPr/>
              <p:nvPr/>
            </p:nvGrpSpPr>
            <p:grpSpPr>
              <a:xfrm>
                <a:off x="4659442" y="1059892"/>
                <a:ext cx="3535834" cy="2901742"/>
                <a:chOff x="420582" y="1934388"/>
                <a:chExt cx="2298796" cy="2077824"/>
              </a:xfrm>
            </p:grpSpPr>
            <p:sp>
              <p:nvSpPr>
                <p:cNvPr id="35" name="object 6">
                  <a:extLst>
                    <a:ext uri="{FF2B5EF4-FFF2-40B4-BE49-F238E27FC236}">
                      <a16:creationId xmlns:a16="http://schemas.microsoft.com/office/drawing/2014/main" id="{33C5333F-C069-B90E-646F-89852B22C99F}"/>
                    </a:ext>
                  </a:extLst>
                </p:cNvPr>
                <p:cNvSpPr/>
                <p:nvPr/>
              </p:nvSpPr>
              <p:spPr>
                <a:xfrm>
                  <a:off x="420582" y="2085623"/>
                  <a:ext cx="2298796" cy="1926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3479" h="1926589">
                      <a:moveTo>
                        <a:pt x="0" y="321055"/>
                      </a:moveTo>
                      <a:lnTo>
                        <a:pt x="3481" y="273617"/>
                      </a:lnTo>
                      <a:lnTo>
                        <a:pt x="13592" y="228338"/>
                      </a:lnTo>
                      <a:lnTo>
                        <a:pt x="29839" y="185716"/>
                      </a:lnTo>
                      <a:lnTo>
                        <a:pt x="51723" y="146247"/>
                      </a:lnTo>
                      <a:lnTo>
                        <a:pt x="78748" y="110428"/>
                      </a:lnTo>
                      <a:lnTo>
                        <a:pt x="110418" y="78757"/>
                      </a:lnTo>
                      <a:lnTo>
                        <a:pt x="146236" y="51729"/>
                      </a:lnTo>
                      <a:lnTo>
                        <a:pt x="185705" y="29843"/>
                      </a:lnTo>
                      <a:lnTo>
                        <a:pt x="228329" y="13595"/>
                      </a:lnTo>
                      <a:lnTo>
                        <a:pt x="273612" y="3481"/>
                      </a:lnTo>
                      <a:lnTo>
                        <a:pt x="321055" y="0"/>
                      </a:lnTo>
                      <a:lnTo>
                        <a:pt x="2121916" y="0"/>
                      </a:lnTo>
                      <a:lnTo>
                        <a:pt x="2169354" y="3481"/>
                      </a:lnTo>
                      <a:lnTo>
                        <a:pt x="2214633" y="13595"/>
                      </a:lnTo>
                      <a:lnTo>
                        <a:pt x="2257255" y="29843"/>
                      </a:lnTo>
                      <a:lnTo>
                        <a:pt x="2296724" y="51729"/>
                      </a:lnTo>
                      <a:lnTo>
                        <a:pt x="2332543" y="78757"/>
                      </a:lnTo>
                      <a:lnTo>
                        <a:pt x="2364214" y="110428"/>
                      </a:lnTo>
                      <a:lnTo>
                        <a:pt x="2391242" y="146247"/>
                      </a:lnTo>
                      <a:lnTo>
                        <a:pt x="2413128" y="185716"/>
                      </a:lnTo>
                      <a:lnTo>
                        <a:pt x="2429376" y="228338"/>
                      </a:lnTo>
                      <a:lnTo>
                        <a:pt x="2439490" y="273617"/>
                      </a:lnTo>
                      <a:lnTo>
                        <a:pt x="2442972" y="321055"/>
                      </a:lnTo>
                      <a:lnTo>
                        <a:pt x="2442972" y="1605279"/>
                      </a:lnTo>
                      <a:lnTo>
                        <a:pt x="2439490" y="1652718"/>
                      </a:lnTo>
                      <a:lnTo>
                        <a:pt x="2429376" y="1697997"/>
                      </a:lnTo>
                      <a:lnTo>
                        <a:pt x="2413128" y="1740619"/>
                      </a:lnTo>
                      <a:lnTo>
                        <a:pt x="2391242" y="1780088"/>
                      </a:lnTo>
                      <a:lnTo>
                        <a:pt x="2364214" y="1815907"/>
                      </a:lnTo>
                      <a:lnTo>
                        <a:pt x="2332543" y="1847578"/>
                      </a:lnTo>
                      <a:lnTo>
                        <a:pt x="2296724" y="1874606"/>
                      </a:lnTo>
                      <a:lnTo>
                        <a:pt x="2257255" y="1896492"/>
                      </a:lnTo>
                      <a:lnTo>
                        <a:pt x="2214633" y="1912740"/>
                      </a:lnTo>
                      <a:lnTo>
                        <a:pt x="2169354" y="1922854"/>
                      </a:lnTo>
                      <a:lnTo>
                        <a:pt x="2121916" y="1926335"/>
                      </a:lnTo>
                      <a:lnTo>
                        <a:pt x="321055" y="1926335"/>
                      </a:lnTo>
                      <a:lnTo>
                        <a:pt x="273612" y="1922854"/>
                      </a:lnTo>
                      <a:lnTo>
                        <a:pt x="228329" y="1912740"/>
                      </a:lnTo>
                      <a:lnTo>
                        <a:pt x="185705" y="1896492"/>
                      </a:lnTo>
                      <a:lnTo>
                        <a:pt x="146236" y="1874606"/>
                      </a:lnTo>
                      <a:lnTo>
                        <a:pt x="110418" y="1847578"/>
                      </a:lnTo>
                      <a:lnTo>
                        <a:pt x="78748" y="1815907"/>
                      </a:lnTo>
                      <a:lnTo>
                        <a:pt x="51723" y="1780088"/>
                      </a:lnTo>
                      <a:lnTo>
                        <a:pt x="29839" y="1740619"/>
                      </a:lnTo>
                      <a:lnTo>
                        <a:pt x="13592" y="1697997"/>
                      </a:lnTo>
                      <a:lnTo>
                        <a:pt x="3481" y="1652718"/>
                      </a:lnTo>
                      <a:lnTo>
                        <a:pt x="0" y="1605279"/>
                      </a:lnTo>
                      <a:lnTo>
                        <a:pt x="0" y="321055"/>
                      </a:lnTo>
                      <a:close/>
                    </a:path>
                  </a:pathLst>
                </a:custGeom>
                <a:ln w="28575">
                  <a:solidFill>
                    <a:srgbClr val="235884"/>
                  </a:solidFill>
                </a:ln>
              </p:spPr>
              <p:txBody>
                <a:bodyPr wrap="square" lIns="0" tIns="0" rIns="0" bIns="0" rtlCol="0"/>
                <a:lstStyle/>
                <a:p>
                  <a:endParaRPr dirty="0"/>
                </a:p>
              </p:txBody>
            </p:sp>
            <p:sp>
              <p:nvSpPr>
                <p:cNvPr id="39" name="object 7">
                  <a:extLst>
                    <a:ext uri="{FF2B5EF4-FFF2-40B4-BE49-F238E27FC236}">
                      <a16:creationId xmlns:a16="http://schemas.microsoft.com/office/drawing/2014/main" id="{06F64C5F-CE1C-C9FB-D912-A547E48D6844}"/>
                    </a:ext>
                  </a:extLst>
                </p:cNvPr>
                <p:cNvSpPr/>
                <p:nvPr/>
              </p:nvSpPr>
              <p:spPr>
                <a:xfrm>
                  <a:off x="799720" y="1934388"/>
                  <a:ext cx="1605085" cy="340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2475" h="340360">
                      <a:moveTo>
                        <a:pt x="2022348" y="0"/>
                      </a:moveTo>
                      <a:lnTo>
                        <a:pt x="0" y="0"/>
                      </a:lnTo>
                      <a:lnTo>
                        <a:pt x="0" y="339851"/>
                      </a:lnTo>
                      <a:lnTo>
                        <a:pt x="2022348" y="339851"/>
                      </a:lnTo>
                      <a:lnTo>
                        <a:pt x="202234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 wrap="square" lIns="0" tIns="0" rIns="0" bIns="0" rtlCol="0"/>
                <a:lstStyle/>
                <a:p>
                  <a:endParaRPr/>
                </a:p>
              </p:txBody>
            </p:sp>
          </p:grp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4E16137-7C7F-3166-E385-CA492B061BE3}"/>
                  </a:ext>
                </a:extLst>
              </p:cNvPr>
              <p:cNvSpPr txBox="1"/>
              <p:nvPr/>
            </p:nvSpPr>
            <p:spPr>
              <a:xfrm>
                <a:off x="5125296" y="1132688"/>
                <a:ext cx="2703434" cy="224702"/>
              </a:xfrm>
              <a:prstGeom prst="rect">
                <a:avLst/>
              </a:prstGeom>
              <a:noFill/>
              <a:ln w="9525" algn="ctr">
                <a:noFill/>
                <a:miter/>
              </a:ln>
              <a:effectLst/>
            </p:spPr>
            <p:txBody>
              <a:bodyPr wrap="square">
                <a:spAutoFit/>
              </a:bodyPr>
              <a:lstStyle/>
              <a:p>
                <a:pPr marL="88900" indent="-88900" algn="ctr">
                  <a:spcBef>
                    <a:spcPct val="20000"/>
                  </a:spcBef>
                  <a:defRPr/>
                </a:pPr>
                <a:r>
                  <a:rPr lang="ko-KR" altLang="en-US" sz="1400" b="1" dirty="0">
                    <a:latin typeface="+mn-ea"/>
                  </a:rPr>
                  <a:t>경쟁사로의 이탈 가속화</a:t>
                </a:r>
                <a:endParaRPr lang="en-US" altLang="ko-KR" sz="1400" b="1" dirty="0">
                  <a:latin typeface="+mn-ea"/>
                  <a:ea typeface="+mn-ea"/>
                </a:endParaRPr>
              </a:p>
            </p:txBody>
          </p:sp>
        </p:grp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C37EAB88-F4D4-275E-F2E5-B9D0D5EE85F0}"/>
                </a:ext>
              </a:extLst>
            </p:cNvPr>
            <p:cNvGrpSpPr/>
            <p:nvPr/>
          </p:nvGrpSpPr>
          <p:grpSpPr>
            <a:xfrm>
              <a:off x="256201" y="1322224"/>
              <a:ext cx="4418424" cy="3621704"/>
              <a:chOff x="256201" y="1322224"/>
              <a:chExt cx="4418424" cy="3621704"/>
            </a:xfrm>
          </p:grpSpPr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CBAF41CF-6AC5-4697-EF95-07EBAD1B6DE9}"/>
                  </a:ext>
                </a:extLst>
              </p:cNvPr>
              <p:cNvSpPr txBox="1"/>
              <p:nvPr/>
            </p:nvSpPr>
            <p:spPr>
              <a:xfrm>
                <a:off x="1933588" y="2414552"/>
                <a:ext cx="568994" cy="276999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l"/>
                <a:r>
                  <a:rPr lang="en-US" altLang="ko-KR" sz="1200" b="1" dirty="0">
                    <a:solidFill>
                      <a:schemeClr val="bg1"/>
                    </a:solidFill>
                    <a:ea typeface="맑은 고딕"/>
                  </a:rPr>
                  <a:t>17</a:t>
                </a:r>
                <a:r>
                  <a:rPr lang="ko-KR" altLang="en-US" sz="1200" dirty="0">
                    <a:solidFill>
                      <a:schemeClr val="bg1"/>
                    </a:solidFill>
                    <a:ea typeface="맑은 고딕"/>
                  </a:rPr>
                  <a:t>%</a:t>
                </a:r>
                <a:endParaRPr lang="ko-KR" dirty="0">
                  <a:solidFill>
                    <a:schemeClr val="bg1"/>
                  </a:solidFill>
                </a:endParaRPr>
              </a:p>
            </p:txBody>
          </p:sp>
          <p:graphicFrame>
            <p:nvGraphicFramePr>
              <p:cNvPr id="42" name="차트 41">
                <a:extLst>
                  <a:ext uri="{FF2B5EF4-FFF2-40B4-BE49-F238E27FC236}">
                    <a16:creationId xmlns:a16="http://schemas.microsoft.com/office/drawing/2014/main" id="{5E714C98-E88A-44E8-082B-8CF5F6D4A5AC}"/>
                  </a:ext>
                </a:extLst>
              </p:cNvPr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val="1863413412"/>
                  </p:ext>
                </p:extLst>
              </p:nvPr>
            </p:nvGraphicFramePr>
            <p:xfrm>
              <a:off x="256201" y="1322224"/>
              <a:ext cx="4418424" cy="3621704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573EC106-6CEC-64AB-B9A3-9DC4C7AA7892}"/>
                  </a:ext>
                </a:extLst>
              </p:cNvPr>
              <p:cNvSpPr txBox="1"/>
              <p:nvPr/>
            </p:nvSpPr>
            <p:spPr>
              <a:xfrm>
                <a:off x="1804434" y="2769505"/>
                <a:ext cx="1389299" cy="461665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t">
                <a:spAutoFit/>
              </a:bodyPr>
              <a:lstStyle/>
              <a:p>
                <a:pPr algn="ctr"/>
                <a:r>
                  <a:rPr lang="en-US" altLang="ko-KR" sz="1200" b="1" dirty="0">
                    <a:ea typeface="맑은 고딕"/>
                  </a:rPr>
                  <a:t>Churn</a:t>
                </a:r>
              </a:p>
              <a:p>
                <a:pPr algn="ctr"/>
                <a:r>
                  <a:rPr lang="en-US" altLang="ko-KR" sz="1200" b="1" dirty="0">
                    <a:ea typeface="맑은 고딕"/>
                  </a:rPr>
                  <a:t>Category</a:t>
                </a:r>
                <a:endParaRPr lang="ko-KR" altLang="en-US" sz="1200" b="1">
                  <a:ea typeface="맑은 고딕"/>
                </a:endParaRPr>
              </a:p>
            </p:txBody>
          </p:sp>
        </p:grp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6E088B87-A12E-724B-C537-E5C696079131}"/>
              </a:ext>
            </a:extLst>
          </p:cNvPr>
          <p:cNvGrpSpPr/>
          <p:nvPr/>
        </p:nvGrpSpPr>
        <p:grpSpPr>
          <a:xfrm>
            <a:off x="6539181" y="1087846"/>
            <a:ext cx="4514675" cy="4379489"/>
            <a:chOff x="4757494" y="1081975"/>
            <a:chExt cx="4514675" cy="4379489"/>
          </a:xfrm>
        </p:grpSpPr>
        <p:graphicFrame>
          <p:nvGraphicFramePr>
            <p:cNvPr id="31" name="차트 30">
              <a:extLst>
                <a:ext uri="{FF2B5EF4-FFF2-40B4-BE49-F238E27FC236}">
                  <a16:creationId xmlns:a16="http://schemas.microsoft.com/office/drawing/2014/main" id="{00000000-0008-0000-0000-000002000000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312669991"/>
                </p:ext>
              </p:extLst>
            </p:nvPr>
          </p:nvGraphicFramePr>
          <p:xfrm>
            <a:off x="4762499" y="2300789"/>
            <a:ext cx="4509670" cy="247800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47" name="그룹 46">
              <a:extLst>
                <a:ext uri="{FF2B5EF4-FFF2-40B4-BE49-F238E27FC236}">
                  <a16:creationId xmlns:a16="http://schemas.microsoft.com/office/drawing/2014/main" id="{414F30BE-EF73-41EC-0F7C-94959569CC42}"/>
                </a:ext>
              </a:extLst>
            </p:cNvPr>
            <p:cNvGrpSpPr/>
            <p:nvPr/>
          </p:nvGrpSpPr>
          <p:grpSpPr>
            <a:xfrm>
              <a:off x="4762223" y="1081975"/>
              <a:ext cx="4478306" cy="3964532"/>
              <a:chOff x="4659442" y="1059892"/>
              <a:chExt cx="3535834" cy="2901742"/>
            </a:xfrm>
          </p:grpSpPr>
          <p:grpSp>
            <p:nvGrpSpPr>
              <p:cNvPr id="48" name="그룹 47">
                <a:extLst>
                  <a:ext uri="{FF2B5EF4-FFF2-40B4-BE49-F238E27FC236}">
                    <a16:creationId xmlns:a16="http://schemas.microsoft.com/office/drawing/2014/main" id="{FF5A3333-9713-2AE0-39EC-EB9547B4EA45}"/>
                  </a:ext>
                </a:extLst>
              </p:cNvPr>
              <p:cNvGrpSpPr/>
              <p:nvPr/>
            </p:nvGrpSpPr>
            <p:grpSpPr>
              <a:xfrm>
                <a:off x="4659442" y="1059892"/>
                <a:ext cx="3535834" cy="2901742"/>
                <a:chOff x="420582" y="1934388"/>
                <a:chExt cx="2298796" cy="2077824"/>
              </a:xfrm>
            </p:grpSpPr>
            <p:sp>
              <p:nvSpPr>
                <p:cNvPr id="50" name="object 6">
                  <a:extLst>
                    <a:ext uri="{FF2B5EF4-FFF2-40B4-BE49-F238E27FC236}">
                      <a16:creationId xmlns:a16="http://schemas.microsoft.com/office/drawing/2014/main" id="{D2590A19-3CC5-E233-DB46-3EF94DD4FC1D}"/>
                    </a:ext>
                  </a:extLst>
                </p:cNvPr>
                <p:cNvSpPr/>
                <p:nvPr/>
              </p:nvSpPr>
              <p:spPr>
                <a:xfrm>
                  <a:off x="420582" y="2085623"/>
                  <a:ext cx="2298796" cy="192658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3479" h="1926589">
                      <a:moveTo>
                        <a:pt x="0" y="321055"/>
                      </a:moveTo>
                      <a:lnTo>
                        <a:pt x="3481" y="273617"/>
                      </a:lnTo>
                      <a:lnTo>
                        <a:pt x="13592" y="228338"/>
                      </a:lnTo>
                      <a:lnTo>
                        <a:pt x="29839" y="185716"/>
                      </a:lnTo>
                      <a:lnTo>
                        <a:pt x="51723" y="146247"/>
                      </a:lnTo>
                      <a:lnTo>
                        <a:pt x="78748" y="110428"/>
                      </a:lnTo>
                      <a:lnTo>
                        <a:pt x="110418" y="78757"/>
                      </a:lnTo>
                      <a:lnTo>
                        <a:pt x="146236" y="51729"/>
                      </a:lnTo>
                      <a:lnTo>
                        <a:pt x="185705" y="29843"/>
                      </a:lnTo>
                      <a:lnTo>
                        <a:pt x="228329" y="13595"/>
                      </a:lnTo>
                      <a:lnTo>
                        <a:pt x="273612" y="3481"/>
                      </a:lnTo>
                      <a:lnTo>
                        <a:pt x="321055" y="0"/>
                      </a:lnTo>
                      <a:lnTo>
                        <a:pt x="2121916" y="0"/>
                      </a:lnTo>
                      <a:lnTo>
                        <a:pt x="2169354" y="3481"/>
                      </a:lnTo>
                      <a:lnTo>
                        <a:pt x="2214633" y="13595"/>
                      </a:lnTo>
                      <a:lnTo>
                        <a:pt x="2257255" y="29843"/>
                      </a:lnTo>
                      <a:lnTo>
                        <a:pt x="2296724" y="51729"/>
                      </a:lnTo>
                      <a:lnTo>
                        <a:pt x="2332543" y="78757"/>
                      </a:lnTo>
                      <a:lnTo>
                        <a:pt x="2364214" y="110428"/>
                      </a:lnTo>
                      <a:lnTo>
                        <a:pt x="2391242" y="146247"/>
                      </a:lnTo>
                      <a:lnTo>
                        <a:pt x="2413128" y="185716"/>
                      </a:lnTo>
                      <a:lnTo>
                        <a:pt x="2429376" y="228338"/>
                      </a:lnTo>
                      <a:lnTo>
                        <a:pt x="2439490" y="273617"/>
                      </a:lnTo>
                      <a:lnTo>
                        <a:pt x="2442972" y="321055"/>
                      </a:lnTo>
                      <a:lnTo>
                        <a:pt x="2442972" y="1605279"/>
                      </a:lnTo>
                      <a:lnTo>
                        <a:pt x="2439490" y="1652718"/>
                      </a:lnTo>
                      <a:lnTo>
                        <a:pt x="2429376" y="1697997"/>
                      </a:lnTo>
                      <a:lnTo>
                        <a:pt x="2413128" y="1740619"/>
                      </a:lnTo>
                      <a:lnTo>
                        <a:pt x="2391242" y="1780088"/>
                      </a:lnTo>
                      <a:lnTo>
                        <a:pt x="2364214" y="1815907"/>
                      </a:lnTo>
                      <a:lnTo>
                        <a:pt x="2332543" y="1847578"/>
                      </a:lnTo>
                      <a:lnTo>
                        <a:pt x="2296724" y="1874606"/>
                      </a:lnTo>
                      <a:lnTo>
                        <a:pt x="2257255" y="1896492"/>
                      </a:lnTo>
                      <a:lnTo>
                        <a:pt x="2214633" y="1912740"/>
                      </a:lnTo>
                      <a:lnTo>
                        <a:pt x="2169354" y="1922854"/>
                      </a:lnTo>
                      <a:lnTo>
                        <a:pt x="2121916" y="1926335"/>
                      </a:lnTo>
                      <a:lnTo>
                        <a:pt x="321055" y="1926335"/>
                      </a:lnTo>
                      <a:lnTo>
                        <a:pt x="273612" y="1922854"/>
                      </a:lnTo>
                      <a:lnTo>
                        <a:pt x="228329" y="1912740"/>
                      </a:lnTo>
                      <a:lnTo>
                        <a:pt x="185705" y="1896492"/>
                      </a:lnTo>
                      <a:lnTo>
                        <a:pt x="146236" y="1874606"/>
                      </a:lnTo>
                      <a:lnTo>
                        <a:pt x="110418" y="1847578"/>
                      </a:lnTo>
                      <a:lnTo>
                        <a:pt x="78748" y="1815907"/>
                      </a:lnTo>
                      <a:lnTo>
                        <a:pt x="51723" y="1780088"/>
                      </a:lnTo>
                      <a:lnTo>
                        <a:pt x="29839" y="1740619"/>
                      </a:lnTo>
                      <a:lnTo>
                        <a:pt x="13592" y="1697997"/>
                      </a:lnTo>
                      <a:lnTo>
                        <a:pt x="3481" y="1652718"/>
                      </a:lnTo>
                      <a:lnTo>
                        <a:pt x="0" y="1605279"/>
                      </a:lnTo>
                      <a:lnTo>
                        <a:pt x="0" y="321055"/>
                      </a:lnTo>
                      <a:close/>
                    </a:path>
                  </a:pathLst>
                </a:custGeom>
                <a:ln w="28575">
                  <a:solidFill>
                    <a:srgbClr val="235884"/>
                  </a:solidFill>
                </a:ln>
              </p:spPr>
              <p:txBody>
                <a:bodyPr wrap="square" lIns="0" tIns="0" rIns="0" bIns="0" rtlCol="0"/>
                <a:lstStyle/>
                <a:p>
                  <a:endParaRPr dirty="0"/>
                </a:p>
              </p:txBody>
            </p:sp>
            <p:sp>
              <p:nvSpPr>
                <p:cNvPr id="51" name="object 7">
                  <a:extLst>
                    <a:ext uri="{FF2B5EF4-FFF2-40B4-BE49-F238E27FC236}">
                      <a16:creationId xmlns:a16="http://schemas.microsoft.com/office/drawing/2014/main" id="{29244882-8D90-C1DA-1DD6-97D3B323CCF3}"/>
                    </a:ext>
                  </a:extLst>
                </p:cNvPr>
                <p:cNvSpPr/>
                <p:nvPr/>
              </p:nvSpPr>
              <p:spPr>
                <a:xfrm>
                  <a:off x="799720" y="1934388"/>
                  <a:ext cx="1605085" cy="340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2475" h="340360">
                      <a:moveTo>
                        <a:pt x="2022348" y="0"/>
                      </a:moveTo>
                      <a:lnTo>
                        <a:pt x="0" y="0"/>
                      </a:lnTo>
                      <a:lnTo>
                        <a:pt x="0" y="339851"/>
                      </a:lnTo>
                      <a:lnTo>
                        <a:pt x="2022348" y="339851"/>
                      </a:lnTo>
                      <a:lnTo>
                        <a:pt x="202234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</p:spPr>
              <p:txBody>
                <a:bodyPr wrap="square" lIns="0" tIns="0" rIns="0" bIns="0" rtlCol="0"/>
                <a:lstStyle/>
                <a:p>
                  <a:endParaRPr/>
                </a:p>
              </p:txBody>
            </p:sp>
          </p:grp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3102D79A-F823-B59A-1C1D-932197A7DB2A}"/>
                  </a:ext>
                </a:extLst>
              </p:cNvPr>
              <p:cNvSpPr txBox="1"/>
              <p:nvPr/>
            </p:nvSpPr>
            <p:spPr>
              <a:xfrm>
                <a:off x="5085715" y="1206073"/>
                <a:ext cx="2703434" cy="225270"/>
              </a:xfrm>
              <a:prstGeom prst="rect">
                <a:avLst/>
              </a:prstGeom>
              <a:noFill/>
              <a:ln w="9525" algn="ctr">
                <a:noFill/>
                <a:miter/>
              </a:ln>
              <a:effectLst/>
            </p:spPr>
            <p:txBody>
              <a:bodyPr wrap="square">
                <a:spAutoFit/>
              </a:bodyPr>
              <a:lstStyle/>
              <a:p>
                <a:pPr marL="88900" indent="-88900" algn="ctr">
                  <a:spcBef>
                    <a:spcPct val="20000"/>
                  </a:spcBef>
                  <a:defRPr/>
                </a:pPr>
                <a:r>
                  <a:rPr lang="ko-KR" altLang="en-US" sz="1400" b="1" dirty="0">
                    <a:latin typeface="+mn-ea"/>
                  </a:rPr>
                  <a:t>고객센터 불만족 증가</a:t>
                </a:r>
                <a:endParaRPr lang="en-US" altLang="ko-KR" sz="1400" b="1" dirty="0">
                  <a:latin typeface="+mn-ea"/>
                  <a:ea typeface="+mn-ea"/>
                </a:endParaRPr>
              </a:p>
            </p:txBody>
          </p: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684D8BD7-96BB-006B-5730-F4DBF5C02F70}"/>
                </a:ext>
              </a:extLst>
            </p:cNvPr>
            <p:cNvSpPr txBox="1"/>
            <p:nvPr/>
          </p:nvSpPr>
          <p:spPr>
            <a:xfrm>
              <a:off x="4757494" y="5199854"/>
              <a:ext cx="4484080" cy="261610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pPr marL="171450" indent="-171450">
                <a:buFont typeface="Wingdings"/>
                <a:buChar char="v"/>
              </a:pPr>
              <a:r>
                <a:rPr lang="ko-KR" altLang="en-US" sz="1100" b="1" dirty="0">
                  <a:ea typeface="맑은 고딕"/>
                </a:rPr>
                <a:t>고객센터 불만으로 인한 이탈이 </a:t>
              </a:r>
              <a:r>
                <a:rPr lang="en-US" altLang="ko-KR" sz="1100" b="1" dirty="0">
                  <a:ea typeface="맑은 고딕"/>
                </a:rPr>
                <a:t>19%</a:t>
              </a:r>
              <a:r>
                <a:rPr lang="ko-KR" altLang="en-US" sz="1100" b="1" dirty="0">
                  <a:ea typeface="맑은 고딕"/>
                </a:rPr>
                <a:t>로 </a:t>
              </a:r>
              <a:r>
                <a:rPr lang="ko-KR" altLang="en-US" sz="1100" b="1" dirty="0">
                  <a:solidFill>
                    <a:srgbClr val="C00000"/>
                  </a:solidFill>
                  <a:ea typeface="맑은 고딕"/>
                </a:rPr>
                <a:t>대응체계 변경 필요</a:t>
              </a:r>
              <a:endParaRPr lang="ko-KR" dirty="0">
                <a:solidFill>
                  <a:srgbClr val="C00000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2BF0B30-34B9-FEF3-A912-4F97C55135C4}"/>
                </a:ext>
              </a:extLst>
            </p:cNvPr>
            <p:cNvSpPr txBox="1"/>
            <p:nvPr/>
          </p:nvSpPr>
          <p:spPr>
            <a:xfrm>
              <a:off x="5281427" y="2994576"/>
              <a:ext cx="568994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2</a:t>
              </a:r>
              <a:r>
                <a:rPr lang="en-US" altLang="ko-KR" sz="1200" b="1" dirty="0">
                  <a:solidFill>
                    <a:schemeClr val="bg1"/>
                  </a:solidFill>
                  <a:ea typeface="맑은 고딕"/>
                </a:rPr>
                <a:t>4</a:t>
              </a:r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%</a:t>
              </a:r>
              <a:endParaRPr lang="ko-KR" b="1" dirty="0">
                <a:solidFill>
                  <a:schemeClr val="bg1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B77CB5A-6D6E-671A-76F8-CF4C4BC9872D}"/>
                </a:ext>
              </a:extLst>
            </p:cNvPr>
            <p:cNvSpPr txBox="1"/>
            <p:nvPr/>
          </p:nvSpPr>
          <p:spPr>
            <a:xfrm>
              <a:off x="6087946" y="3009657"/>
              <a:ext cx="568994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2</a:t>
              </a:r>
              <a:r>
                <a:rPr lang="en-US" altLang="ko-KR" sz="1200" b="1" dirty="0">
                  <a:solidFill>
                    <a:schemeClr val="bg1"/>
                  </a:solidFill>
                  <a:ea typeface="맑은 고딕"/>
                </a:rPr>
                <a:t>1</a:t>
              </a:r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%</a:t>
              </a:r>
              <a:endParaRPr lang="ko-KR" b="1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8059D7C-19B7-4537-4A25-F6B8664C93E4}"/>
                </a:ext>
              </a:extLst>
            </p:cNvPr>
            <p:cNvSpPr txBox="1"/>
            <p:nvPr/>
          </p:nvSpPr>
          <p:spPr>
            <a:xfrm>
              <a:off x="6875079" y="3024018"/>
              <a:ext cx="568994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altLang="ko-KR" sz="1200" b="1" dirty="0">
                  <a:solidFill>
                    <a:schemeClr val="bg1"/>
                  </a:solidFill>
                  <a:ea typeface="맑은 고딕"/>
                </a:rPr>
                <a:t>19</a:t>
              </a:r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%</a:t>
              </a:r>
              <a:endParaRPr lang="ko-KR" b="1" dirty="0">
                <a:solidFill>
                  <a:schemeClr val="bg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647350E-21F8-28B4-61BD-B4829EE7EF37}"/>
                </a:ext>
              </a:extLst>
            </p:cNvPr>
            <p:cNvSpPr txBox="1"/>
            <p:nvPr/>
          </p:nvSpPr>
          <p:spPr>
            <a:xfrm>
              <a:off x="7678504" y="3085854"/>
              <a:ext cx="568994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altLang="ko-KR" sz="1200" b="1" dirty="0">
                  <a:solidFill>
                    <a:schemeClr val="bg1"/>
                  </a:solidFill>
                  <a:ea typeface="맑은 고딕"/>
                </a:rPr>
                <a:t>18</a:t>
              </a:r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%</a:t>
              </a:r>
              <a:endParaRPr lang="ko-KR" b="1" dirty="0">
                <a:solidFill>
                  <a:schemeClr val="bg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21C7806-B5CA-E495-C8F0-A623D602517D}"/>
                </a:ext>
              </a:extLst>
            </p:cNvPr>
            <p:cNvSpPr txBox="1"/>
            <p:nvPr/>
          </p:nvSpPr>
          <p:spPr>
            <a:xfrm>
              <a:off x="8485474" y="3111380"/>
              <a:ext cx="568994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algn="l"/>
              <a:r>
                <a:rPr lang="en-US" altLang="ko-KR" sz="1200" b="1" dirty="0">
                  <a:solidFill>
                    <a:schemeClr val="bg1"/>
                  </a:solidFill>
                  <a:ea typeface="맑은 고딕"/>
                </a:rPr>
                <a:t>18</a:t>
              </a:r>
              <a:r>
                <a:rPr lang="ko-KR" altLang="en-US" sz="1200" b="1" dirty="0">
                  <a:solidFill>
                    <a:schemeClr val="bg1"/>
                  </a:solidFill>
                  <a:ea typeface="맑은 고딕"/>
                </a:rPr>
                <a:t>%</a:t>
              </a:r>
              <a:endParaRPr lang="ko-KR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36CDF63-C3A9-41AB-8C8D-2DBC85207B15}"/>
              </a:ext>
            </a:extLst>
          </p:cNvPr>
          <p:cNvSpPr txBox="1"/>
          <p:nvPr/>
        </p:nvSpPr>
        <p:spPr>
          <a:xfrm>
            <a:off x="5769585" y="6275916"/>
            <a:ext cx="2013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6/12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037680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1">
            <a:extLst>
              <a:ext uri="{FF2B5EF4-FFF2-40B4-BE49-F238E27FC236}">
                <a16:creationId xmlns:a16="http://schemas.microsoft.com/office/drawing/2014/main" id="{89F8A7E8-BD21-4526-A166-866FFFAAE462}"/>
              </a:ext>
            </a:extLst>
          </p:cNvPr>
          <p:cNvSpPr/>
          <p:nvPr/>
        </p:nvSpPr>
        <p:spPr>
          <a:xfrm>
            <a:off x="21821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목차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7F5E08D-9B18-80C6-A9AE-0614754EADA8}"/>
              </a:ext>
            </a:extLst>
          </p:cNvPr>
          <p:cNvSpPr/>
          <p:nvPr/>
        </p:nvSpPr>
        <p:spPr>
          <a:xfrm>
            <a:off x="1910274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추진배경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55D48CC2-C9F2-904F-ABBA-B5EFFA0D04BD}"/>
              </a:ext>
            </a:extLst>
          </p:cNvPr>
          <p:cNvSpPr/>
          <p:nvPr/>
        </p:nvSpPr>
        <p:spPr>
          <a:xfrm>
            <a:off x="3607771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현황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E111E271-8AAE-FB4F-6811-49C28B0B0D8B}"/>
              </a:ext>
            </a:extLst>
          </p:cNvPr>
          <p:cNvSpPr/>
          <p:nvPr/>
        </p:nvSpPr>
        <p:spPr>
          <a:xfrm>
            <a:off x="5305267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분석계획</a:t>
            </a: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24DB136-E636-9AC8-6056-0CC18D3A3B8D}"/>
              </a:ext>
            </a:extLst>
          </p:cNvPr>
          <p:cNvSpPr/>
          <p:nvPr/>
        </p:nvSpPr>
        <p:spPr>
          <a:xfrm>
            <a:off x="7002762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ko-KR" altLang="en-US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분석결과</a:t>
            </a: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B7B2521C-A3BF-91E0-E785-A771275F9D70}"/>
              </a:ext>
            </a:extLst>
          </p:cNvPr>
          <p:cNvSpPr/>
          <p:nvPr/>
        </p:nvSpPr>
        <p:spPr>
          <a:xfrm>
            <a:off x="10397754" y="411190"/>
            <a:ext cx="1625517" cy="1353312"/>
          </a:xfrm>
          <a:prstGeom prst="roundRect">
            <a:avLst>
              <a:gd name="adj" fmla="val 8007"/>
            </a:avLst>
          </a:prstGeom>
          <a:solidFill>
            <a:srgbClr val="235884"/>
          </a:solidFill>
          <a:ln w="28575">
            <a:solidFill>
              <a:schemeClr val="tx2"/>
            </a:solidFill>
          </a:ln>
          <a:effectLst>
            <a:outerShdw dist="38100" dir="8100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defRPr/>
            </a:pPr>
            <a:r>
              <a:rPr lang="en-US" altLang="ko-KR" sz="1100" dirty="0">
                <a:solidFill>
                  <a:prstClr val="white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Learned Lesson</a:t>
            </a:r>
            <a:endParaRPr lang="ko-KR" altLang="en-US" sz="1100" dirty="0">
              <a:solidFill>
                <a:prstClr val="white"/>
              </a:solidFill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8" name="자유형 17">
            <a:extLst>
              <a:ext uri="{FF2B5EF4-FFF2-40B4-BE49-F238E27FC236}">
                <a16:creationId xmlns:a16="http://schemas.microsoft.com/office/drawing/2014/main" id="{4F670EEC-7ACE-9633-2C7C-76E42A2C03C9}"/>
              </a:ext>
            </a:extLst>
          </p:cNvPr>
          <p:cNvSpPr/>
          <p:nvPr/>
        </p:nvSpPr>
        <p:spPr>
          <a:xfrm>
            <a:off x="212779" y="237018"/>
            <a:ext cx="11810492" cy="6412992"/>
          </a:xfrm>
          <a:custGeom>
            <a:avLst/>
            <a:gdLst>
              <a:gd name="connsiteX0" fmla="*/ 8595838 w 11810492"/>
              <a:gd name="connsiteY0" fmla="*/ 0 h 6412992"/>
              <a:gd name="connsiteX1" fmla="*/ 10004635 w 11810492"/>
              <a:gd name="connsiteY1" fmla="*/ 0 h 6412992"/>
              <a:gd name="connsiteX2" fmla="*/ 10112995 w 11810492"/>
              <a:gd name="connsiteY2" fmla="*/ 108360 h 6412992"/>
              <a:gd name="connsiteX3" fmla="*/ 10112995 w 11810492"/>
              <a:gd name="connsiteY3" fmla="*/ 444246 h 6412992"/>
              <a:gd name="connsiteX4" fmla="*/ 11672912 w 11810492"/>
              <a:gd name="connsiteY4" fmla="*/ 444246 h 6412992"/>
              <a:gd name="connsiteX5" fmla="*/ 11810492 w 11810492"/>
              <a:gd name="connsiteY5" fmla="*/ 581826 h 6412992"/>
              <a:gd name="connsiteX6" fmla="*/ 11810492 w 11810492"/>
              <a:gd name="connsiteY6" fmla="*/ 6275412 h 6412992"/>
              <a:gd name="connsiteX7" fmla="*/ 11672912 w 11810492"/>
              <a:gd name="connsiteY7" fmla="*/ 6412992 h 6412992"/>
              <a:gd name="connsiteX8" fmla="*/ 137580 w 11810492"/>
              <a:gd name="connsiteY8" fmla="*/ 6412992 h 6412992"/>
              <a:gd name="connsiteX9" fmla="*/ 0 w 11810492"/>
              <a:gd name="connsiteY9" fmla="*/ 6275412 h 6412992"/>
              <a:gd name="connsiteX10" fmla="*/ 0 w 11810492"/>
              <a:gd name="connsiteY10" fmla="*/ 581826 h 6412992"/>
              <a:gd name="connsiteX11" fmla="*/ 137580 w 11810492"/>
              <a:gd name="connsiteY11" fmla="*/ 444246 h 6412992"/>
              <a:gd name="connsiteX12" fmla="*/ 8487478 w 11810492"/>
              <a:gd name="connsiteY12" fmla="*/ 444246 h 6412992"/>
              <a:gd name="connsiteX13" fmla="*/ 8487478 w 11810492"/>
              <a:gd name="connsiteY13" fmla="*/ 108360 h 6412992"/>
              <a:gd name="connsiteX14" fmla="*/ 8595838 w 11810492"/>
              <a:gd name="connsiteY14" fmla="*/ 0 h 6412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1810492" h="6412992">
                <a:moveTo>
                  <a:pt x="8595838" y="0"/>
                </a:moveTo>
                <a:lnTo>
                  <a:pt x="10004635" y="0"/>
                </a:lnTo>
                <a:cubicBezTo>
                  <a:pt x="10064481" y="0"/>
                  <a:pt x="10112995" y="48514"/>
                  <a:pt x="10112995" y="108360"/>
                </a:cubicBezTo>
                <a:lnTo>
                  <a:pt x="10112995" y="444246"/>
                </a:lnTo>
                <a:lnTo>
                  <a:pt x="11672912" y="444246"/>
                </a:lnTo>
                <a:cubicBezTo>
                  <a:pt x="11748895" y="444246"/>
                  <a:pt x="11810492" y="505843"/>
                  <a:pt x="11810492" y="581826"/>
                </a:cubicBezTo>
                <a:lnTo>
                  <a:pt x="11810492" y="6275412"/>
                </a:lnTo>
                <a:cubicBezTo>
                  <a:pt x="11810492" y="6351395"/>
                  <a:pt x="11748895" y="6412992"/>
                  <a:pt x="11672912" y="6412992"/>
                </a:cubicBezTo>
                <a:lnTo>
                  <a:pt x="137580" y="6412992"/>
                </a:lnTo>
                <a:cubicBezTo>
                  <a:pt x="61597" y="6412992"/>
                  <a:pt x="0" y="6351395"/>
                  <a:pt x="0" y="6275412"/>
                </a:cubicBezTo>
                <a:lnTo>
                  <a:pt x="0" y="581826"/>
                </a:lnTo>
                <a:cubicBezTo>
                  <a:pt x="0" y="505843"/>
                  <a:pt x="61597" y="444246"/>
                  <a:pt x="137580" y="444246"/>
                </a:cubicBezTo>
                <a:lnTo>
                  <a:pt x="8487478" y="444246"/>
                </a:lnTo>
                <a:lnTo>
                  <a:pt x="8487478" y="108360"/>
                </a:lnTo>
                <a:cubicBezTo>
                  <a:pt x="8487478" y="48514"/>
                  <a:pt x="8535992" y="0"/>
                  <a:pt x="8595838" y="0"/>
                </a:cubicBezTo>
                <a:close/>
              </a:path>
            </a:pathLst>
          </a:custGeom>
          <a:solidFill>
            <a:schemeClr val="bg1"/>
          </a:solidFill>
          <a:ln w="28575">
            <a:solidFill>
              <a:srgbClr val="235884"/>
            </a:solidFill>
          </a:ln>
          <a:effectLst>
            <a:outerShdw dist="889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684000" rtlCol="0" anchor="t">
            <a:noAutofit/>
          </a:bodyPr>
          <a:lstStyle/>
          <a:p>
            <a:pPr marL="1435100" latinLnBrk="0">
              <a:defRPr/>
            </a:pPr>
            <a:endParaRPr lang="en-US" altLang="ko-KR" sz="600" kern="0" dirty="0">
              <a:solidFill>
                <a:srgbClr val="44546A"/>
              </a:solidFill>
            </a:endParaRP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954E846E-2D76-C9D9-2888-4C101019069C}"/>
              </a:ext>
            </a:extLst>
          </p:cNvPr>
          <p:cNvCxnSpPr>
            <a:cxnSpLocks/>
          </p:cNvCxnSpPr>
          <p:nvPr/>
        </p:nvCxnSpPr>
        <p:spPr>
          <a:xfrm>
            <a:off x="350221" y="681264"/>
            <a:ext cx="1332000" cy="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56924FA-2FE6-5DEC-0500-E9A0DC114860}"/>
              </a:ext>
            </a:extLst>
          </p:cNvPr>
          <p:cNvCxnSpPr>
            <a:cxnSpLocks/>
          </p:cNvCxnSpPr>
          <p:nvPr/>
        </p:nvCxnSpPr>
        <p:spPr>
          <a:xfrm>
            <a:off x="8856931" y="681264"/>
            <a:ext cx="1332000" cy="0"/>
          </a:xfrm>
          <a:prstGeom prst="line">
            <a:avLst/>
          </a:prstGeom>
          <a:ln w="25400">
            <a:solidFill>
              <a:srgbClr val="23588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B348880-0922-BB67-B3A1-3880F974793F}"/>
              </a:ext>
            </a:extLst>
          </p:cNvPr>
          <p:cNvSpPr txBox="1"/>
          <p:nvPr/>
        </p:nvSpPr>
        <p:spPr>
          <a:xfrm>
            <a:off x="8805381" y="332183"/>
            <a:ext cx="14351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400" dirty="0">
                <a:solidFill>
                  <a:srgbClr val="44546A"/>
                </a:solidFill>
                <a:latin typeface="Tmon몬소리 Black" panose="02000A03000000000000" pitchFamily="2" charset="-127"/>
                <a:ea typeface="Tmon몬소리 Black" panose="02000A03000000000000" pitchFamily="2" charset="-127"/>
              </a:rPr>
              <a:t>개선안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C9F81ACE-042F-A30F-13C9-62546A5D1C6F}"/>
              </a:ext>
            </a:extLst>
          </p:cNvPr>
          <p:cNvSpPr/>
          <p:nvPr/>
        </p:nvSpPr>
        <p:spPr>
          <a:xfrm flipV="1">
            <a:off x="205042" y="6162448"/>
            <a:ext cx="11808000" cy="45719"/>
          </a:xfrm>
          <a:prstGeom prst="rect">
            <a:avLst/>
          </a:prstGeom>
          <a:solidFill>
            <a:srgbClr val="2358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49DCED4-777A-D84D-D74E-E0C9EB1BB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5384" y="6247520"/>
            <a:ext cx="1519696" cy="30800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A21D996-46B7-B2D9-0F73-6FBCCB8ECF35}"/>
              </a:ext>
            </a:extLst>
          </p:cNvPr>
          <p:cNvSpPr txBox="1"/>
          <p:nvPr/>
        </p:nvSpPr>
        <p:spPr>
          <a:xfrm>
            <a:off x="5769585" y="6275916"/>
            <a:ext cx="2013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7/12</a:t>
            </a:r>
            <a:endParaRPr lang="ko-KR" altLang="en-US" sz="14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AA805F-19C6-645D-E9C2-A5A59BD1FD46}"/>
              </a:ext>
            </a:extLst>
          </p:cNvPr>
          <p:cNvSpPr txBox="1"/>
          <p:nvPr/>
        </p:nvSpPr>
        <p:spPr>
          <a:xfrm>
            <a:off x="515939" y="849033"/>
            <a:ext cx="1137397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Wingdings"/>
              <a:buChar char="§"/>
            </a:pPr>
            <a:r>
              <a:rPr lang="ko-KR" altLang="en-US" sz="1600" b="1" dirty="0">
                <a:ea typeface="맑은 고딕"/>
              </a:rPr>
              <a:t>영향이 있는 것으로 확인되어 선별된 변수를 넣고 </a:t>
            </a:r>
            <a:r>
              <a:rPr lang="ko-KR" altLang="en-US" sz="1600" b="1" dirty="0" err="1">
                <a:ea typeface="맑은 고딕"/>
              </a:rPr>
              <a:t>Hyper</a:t>
            </a:r>
            <a:r>
              <a:rPr lang="ko-KR" altLang="en-US" sz="1600" b="1" dirty="0">
                <a:ea typeface="맑은 고딕"/>
              </a:rPr>
              <a:t> </a:t>
            </a:r>
            <a:r>
              <a:rPr lang="ko-KR" altLang="en-US" sz="1600" b="1" dirty="0" err="1">
                <a:ea typeface="맑은 고딕"/>
              </a:rPr>
              <a:t>Parameter를</a:t>
            </a:r>
            <a:r>
              <a:rPr lang="ko-KR" altLang="en-US" sz="1600" b="1" dirty="0">
                <a:ea typeface="맑은 고딕"/>
              </a:rPr>
              <a:t> 조정하여 고객이탈 예측 모델을 만들고 평가</a:t>
            </a:r>
            <a:endParaRPr lang="ko-KR" sz="1600" b="1">
              <a:ea typeface="맑은 고딕"/>
            </a:endParaRPr>
          </a:p>
        </p:txBody>
      </p:sp>
      <p:graphicFrame>
        <p:nvGraphicFramePr>
          <p:cNvPr id="16" name="차트 15">
            <a:extLst>
              <a:ext uri="{FF2B5EF4-FFF2-40B4-BE49-F238E27FC236}">
                <a16:creationId xmlns:a16="http://schemas.microsoft.com/office/drawing/2014/main" id="{00000000-0008-0000-0000-000003000000}"/>
              </a:ext>
              <a:ext uri="{147F2762-F138-4A5C-976F-8EAC2B608ADB}">
                <a16:predDERef xmlns:a16="http://schemas.microsoft.com/office/drawing/2014/main" pred="{00000000-0008-0000-0000-000002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5845637"/>
              </p:ext>
            </p:extLst>
          </p:nvPr>
        </p:nvGraphicFramePr>
        <p:xfrm>
          <a:off x="977929" y="1261051"/>
          <a:ext cx="4295026" cy="22349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0FA3A740-8D43-0A4A-DC1A-E0DE7E7545A4}"/>
              </a:ext>
            </a:extLst>
          </p:cNvPr>
          <p:cNvSpPr txBox="1"/>
          <p:nvPr/>
        </p:nvSpPr>
        <p:spPr>
          <a:xfrm>
            <a:off x="1514964" y="3012199"/>
            <a:ext cx="75639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400" dirty="0">
                <a:ea typeface="맑은 고딕"/>
              </a:rPr>
              <a:t>DT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8793E37-86B8-14A3-A8A7-1DA90FE69F7A}"/>
              </a:ext>
            </a:extLst>
          </p:cNvPr>
          <p:cNvSpPr txBox="1"/>
          <p:nvPr/>
        </p:nvSpPr>
        <p:spPr>
          <a:xfrm>
            <a:off x="2318984" y="2999841"/>
            <a:ext cx="75639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400" dirty="0">
                <a:ea typeface="맑은 고딕"/>
              </a:rPr>
              <a:t>RF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5878F56-B5FB-0EF2-D17B-CCC99DB4D6D2}"/>
              </a:ext>
            </a:extLst>
          </p:cNvPr>
          <p:cNvSpPr txBox="1"/>
          <p:nvPr/>
        </p:nvSpPr>
        <p:spPr>
          <a:xfrm>
            <a:off x="3058005" y="2997578"/>
            <a:ext cx="75639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400" dirty="0">
                <a:ea typeface="맑은 고딕"/>
              </a:rPr>
              <a:t>GB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493C220-1782-5C73-B9E5-D710672619F8}"/>
              </a:ext>
            </a:extLst>
          </p:cNvPr>
          <p:cNvSpPr txBox="1"/>
          <p:nvPr/>
        </p:nvSpPr>
        <p:spPr>
          <a:xfrm>
            <a:off x="4501693" y="3004861"/>
            <a:ext cx="75639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400" dirty="0">
                <a:ea typeface="맑은 고딕"/>
              </a:rPr>
              <a:t>KNN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8E0ECD6-2EC8-998E-4E0A-3788B235994B}"/>
              </a:ext>
            </a:extLst>
          </p:cNvPr>
          <p:cNvSpPr txBox="1"/>
          <p:nvPr/>
        </p:nvSpPr>
        <p:spPr>
          <a:xfrm>
            <a:off x="3739139" y="3000481"/>
            <a:ext cx="75639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ko-KR" altLang="en-US" sz="1400" dirty="0">
                <a:ea typeface="맑은 고딕"/>
              </a:rPr>
              <a:t>SVM</a:t>
            </a:r>
          </a:p>
        </p:txBody>
      </p:sp>
      <p:graphicFrame>
        <p:nvGraphicFramePr>
          <p:cNvPr id="23" name="표 22">
            <a:extLst>
              <a:ext uri="{FF2B5EF4-FFF2-40B4-BE49-F238E27FC236}">
                <a16:creationId xmlns:a16="http://schemas.microsoft.com/office/drawing/2014/main" id="{A6B17E66-D579-4539-715C-DF05650061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8203426"/>
              </p:ext>
            </p:extLst>
          </p:nvPr>
        </p:nvGraphicFramePr>
        <p:xfrm>
          <a:off x="977927" y="3542501"/>
          <a:ext cx="4479765" cy="18787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95953">
                  <a:extLst>
                    <a:ext uri="{9D8B030D-6E8A-4147-A177-3AD203B41FA5}">
                      <a16:colId xmlns:a16="http://schemas.microsoft.com/office/drawing/2014/main" val="1154402688"/>
                    </a:ext>
                  </a:extLst>
                </a:gridCol>
                <a:gridCol w="895953">
                  <a:extLst>
                    <a:ext uri="{9D8B030D-6E8A-4147-A177-3AD203B41FA5}">
                      <a16:colId xmlns:a16="http://schemas.microsoft.com/office/drawing/2014/main" val="3200361549"/>
                    </a:ext>
                  </a:extLst>
                </a:gridCol>
                <a:gridCol w="895953">
                  <a:extLst>
                    <a:ext uri="{9D8B030D-6E8A-4147-A177-3AD203B41FA5}">
                      <a16:colId xmlns:a16="http://schemas.microsoft.com/office/drawing/2014/main" val="1770825504"/>
                    </a:ext>
                  </a:extLst>
                </a:gridCol>
                <a:gridCol w="895953">
                  <a:extLst>
                    <a:ext uri="{9D8B030D-6E8A-4147-A177-3AD203B41FA5}">
                      <a16:colId xmlns:a16="http://schemas.microsoft.com/office/drawing/2014/main" val="137712272"/>
                    </a:ext>
                  </a:extLst>
                </a:gridCol>
                <a:gridCol w="895953">
                  <a:extLst>
                    <a:ext uri="{9D8B030D-6E8A-4147-A177-3AD203B41FA5}">
                      <a16:colId xmlns:a16="http://schemas.microsoft.com/office/drawing/2014/main" val="314062226"/>
                    </a:ext>
                  </a:extLst>
                </a:gridCol>
              </a:tblGrid>
              <a:tr h="313131">
                <a:tc>
                  <a:txBody>
                    <a:bodyPr/>
                    <a:lstStyle/>
                    <a:p>
                      <a:pPr fontAlgn="b"/>
                      <a:endParaRPr lang="ko-KR" altLang="en-US" sz="11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235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af-ZA" sz="1100" dirty="0">
                          <a:effectLst/>
                        </a:rPr>
                        <a:t>AUC</a:t>
                      </a:r>
                      <a:endParaRPr lang="af-ZA" sz="11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235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af-ZA" sz="1100" dirty="0" err="1">
                          <a:effectLst/>
                        </a:rPr>
                        <a:t>Precision</a:t>
                      </a:r>
                      <a:endParaRPr lang="af-ZA" sz="11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235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af-ZA" sz="1100" dirty="0" err="1">
                          <a:effectLst/>
                        </a:rPr>
                        <a:t>Recall</a:t>
                      </a:r>
                      <a:endParaRPr lang="af-ZA" sz="11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2358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af-ZA" sz="1100" dirty="0">
                          <a:effectLst/>
                        </a:rPr>
                        <a:t>F1score</a:t>
                      </a:r>
                      <a:endParaRPr lang="af-ZA" sz="11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2358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5469901"/>
                  </a:ext>
                </a:extLst>
              </a:tr>
              <a:tr h="313131">
                <a:tc>
                  <a:txBody>
                    <a:bodyPr/>
                    <a:lstStyle/>
                    <a:p>
                      <a:pPr fontAlgn="b"/>
                      <a:r>
                        <a:rPr lang="af-ZA" sz="1100" dirty="0">
                          <a:effectLst/>
                        </a:rPr>
                        <a:t>DT</a:t>
                      </a:r>
                      <a:endParaRPr lang="af-ZA" sz="11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100" dirty="0">
                          <a:effectLst/>
                        </a:rPr>
                        <a:t>0.976</a:t>
                      </a:r>
                      <a:endParaRPr lang="en-US" altLang="ko-KR" sz="11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100">
                          <a:effectLst/>
                        </a:rPr>
                        <a:t>1</a:t>
                      </a:r>
                      <a:endParaRPr lang="en-US" altLang="ko-KR" sz="1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100">
                          <a:effectLst/>
                        </a:rPr>
                        <a:t>0.951</a:t>
                      </a:r>
                      <a:endParaRPr lang="en-US" altLang="ko-KR" sz="1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100" dirty="0">
                          <a:effectLst/>
                        </a:rPr>
                        <a:t>0.975</a:t>
                      </a:r>
                      <a:endParaRPr lang="en-US" altLang="ko-KR" sz="11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7617010"/>
                  </a:ext>
                </a:extLst>
              </a:tr>
              <a:tr h="313131">
                <a:tc>
                  <a:txBody>
                    <a:bodyPr/>
                    <a:lstStyle/>
                    <a:p>
                      <a:pPr fontAlgn="b"/>
                      <a:r>
                        <a:rPr lang="af-ZA" sz="1100">
                          <a:effectLst/>
                        </a:rPr>
                        <a:t>RF</a:t>
                      </a:r>
                      <a:endParaRPr lang="af-ZA" sz="1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100" dirty="0">
                          <a:effectLst/>
                        </a:rPr>
                        <a:t>0.966</a:t>
                      </a:r>
                      <a:endParaRPr lang="en-US" altLang="ko-KR" sz="11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100" dirty="0">
                          <a:effectLst/>
                        </a:rPr>
                        <a:t>1</a:t>
                      </a:r>
                      <a:endParaRPr lang="en-US" altLang="ko-KR" sz="11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100">
                          <a:effectLst/>
                        </a:rPr>
                        <a:t>0.932</a:t>
                      </a:r>
                      <a:endParaRPr lang="en-US" altLang="ko-KR" sz="1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100">
                          <a:effectLst/>
                        </a:rPr>
                        <a:t>0.965</a:t>
                      </a:r>
                      <a:endParaRPr lang="en-US" altLang="ko-KR" sz="1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651535"/>
                  </a:ext>
                </a:extLst>
              </a:tr>
              <a:tr h="313131">
                <a:tc>
                  <a:txBody>
                    <a:bodyPr/>
                    <a:lstStyle/>
                    <a:p>
                      <a:pPr fontAlgn="b"/>
                      <a:r>
                        <a:rPr lang="af-ZA" sz="1100">
                          <a:effectLst/>
                        </a:rPr>
                        <a:t>GB</a:t>
                      </a:r>
                      <a:endParaRPr lang="af-ZA" sz="1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100">
                          <a:effectLst/>
                        </a:rPr>
                        <a:t>0.976</a:t>
                      </a:r>
                      <a:endParaRPr lang="en-US" altLang="ko-KR" sz="1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100" dirty="0">
                          <a:effectLst/>
                        </a:rPr>
                        <a:t>0.986</a:t>
                      </a:r>
                      <a:endParaRPr lang="en-US" altLang="ko-KR" sz="11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100" dirty="0">
                          <a:effectLst/>
                        </a:rPr>
                        <a:t>0.957</a:t>
                      </a:r>
                      <a:endParaRPr lang="en-US" altLang="ko-KR" sz="11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100">
                          <a:effectLst/>
                        </a:rPr>
                        <a:t>0.971</a:t>
                      </a:r>
                      <a:endParaRPr lang="en-US" altLang="ko-KR" sz="1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7177271"/>
                  </a:ext>
                </a:extLst>
              </a:tr>
              <a:tr h="313131">
                <a:tc>
                  <a:txBody>
                    <a:bodyPr/>
                    <a:lstStyle/>
                    <a:p>
                      <a:pPr fontAlgn="b"/>
                      <a:r>
                        <a:rPr lang="af-ZA" sz="1100">
                          <a:effectLst/>
                        </a:rPr>
                        <a:t>SVM</a:t>
                      </a:r>
                      <a:endParaRPr lang="af-ZA" sz="1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100">
                          <a:effectLst/>
                        </a:rPr>
                        <a:t>0.968</a:t>
                      </a:r>
                      <a:endParaRPr lang="en-US" altLang="ko-KR" sz="1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100">
                          <a:effectLst/>
                        </a:rPr>
                        <a:t>0.976</a:t>
                      </a:r>
                      <a:endParaRPr lang="en-US" altLang="ko-KR" sz="1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100" dirty="0">
                          <a:effectLst/>
                        </a:rPr>
                        <a:t>0.943</a:t>
                      </a:r>
                      <a:endParaRPr lang="en-US" altLang="ko-KR" sz="11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100" dirty="0">
                          <a:effectLst/>
                        </a:rPr>
                        <a:t>0.959</a:t>
                      </a:r>
                      <a:endParaRPr lang="en-US" altLang="ko-KR" sz="11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1421888"/>
                  </a:ext>
                </a:extLst>
              </a:tr>
              <a:tr h="313131">
                <a:tc>
                  <a:txBody>
                    <a:bodyPr/>
                    <a:lstStyle/>
                    <a:p>
                      <a:pPr fontAlgn="b"/>
                      <a:r>
                        <a:rPr lang="af-ZA" sz="1100">
                          <a:effectLst/>
                        </a:rPr>
                        <a:t>KNN</a:t>
                      </a:r>
                      <a:endParaRPr lang="af-ZA" sz="1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100">
                          <a:effectLst/>
                        </a:rPr>
                        <a:t>0.561</a:t>
                      </a:r>
                      <a:endParaRPr lang="en-US" altLang="ko-KR" sz="1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100">
                          <a:effectLst/>
                        </a:rPr>
                        <a:t>0.523</a:t>
                      </a:r>
                      <a:endParaRPr lang="en-US" altLang="ko-KR" sz="1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100">
                          <a:effectLst/>
                        </a:rPr>
                        <a:t>0.175</a:t>
                      </a:r>
                      <a:endParaRPr lang="en-US" altLang="ko-KR" sz="110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altLang="ko-KR" sz="1100" dirty="0">
                          <a:effectLst/>
                        </a:rPr>
                        <a:t>0.263</a:t>
                      </a:r>
                      <a:endParaRPr lang="en-US" altLang="ko-KR" sz="1100" dirty="0">
                        <a:effectLst/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9525" marR="9525" marT="9525" anchor="b">
                    <a:solidFill>
                      <a:srgbClr val="E5E7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624540"/>
                  </a:ext>
                </a:extLst>
              </a:tr>
            </a:tbl>
          </a:graphicData>
        </a:graphic>
      </p:graphicFrame>
      <p:sp>
        <p:nvSpPr>
          <p:cNvPr id="26" name="직사각형 25">
            <a:extLst>
              <a:ext uri="{FF2B5EF4-FFF2-40B4-BE49-F238E27FC236}">
                <a16:creationId xmlns:a16="http://schemas.microsoft.com/office/drawing/2014/main" id="{94C1096A-1137-3D2F-92CF-151FE3A148A1}"/>
              </a:ext>
            </a:extLst>
          </p:cNvPr>
          <p:cNvSpPr/>
          <p:nvPr/>
        </p:nvSpPr>
        <p:spPr>
          <a:xfrm>
            <a:off x="3671955" y="3542501"/>
            <a:ext cx="902370" cy="1900871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A4749B-66D7-F46B-68F7-0509615875F4}"/>
              </a:ext>
            </a:extLst>
          </p:cNvPr>
          <p:cNvSpPr txBox="1"/>
          <p:nvPr/>
        </p:nvSpPr>
        <p:spPr>
          <a:xfrm>
            <a:off x="879951" y="5452678"/>
            <a:ext cx="447945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en-US" altLang="ko-KR" sz="1200" b="1" dirty="0">
                <a:ea typeface="맑은 고딕"/>
              </a:rPr>
              <a:t>Recall </a:t>
            </a:r>
            <a:r>
              <a:rPr lang="en-US" altLang="ko-KR" sz="1200" b="1" dirty="0" err="1">
                <a:ea typeface="맑은 고딕"/>
              </a:rPr>
              <a:t>기준으로</a:t>
            </a:r>
            <a:r>
              <a:rPr lang="en-US" altLang="ko-KR" sz="1200" b="1" dirty="0">
                <a:ea typeface="맑은 고딕"/>
              </a:rPr>
              <a:t> </a:t>
            </a:r>
            <a:r>
              <a:rPr lang="en-US" altLang="ko-KR" sz="1200" b="1" dirty="0" err="1">
                <a:ea typeface="맑은 고딕"/>
              </a:rPr>
              <a:t>모델</a:t>
            </a:r>
            <a:r>
              <a:rPr lang="en-US" altLang="ko-KR" sz="1200" b="1" dirty="0">
                <a:ea typeface="맑은 고딕"/>
              </a:rPr>
              <a:t> </a:t>
            </a:r>
            <a:r>
              <a:rPr lang="en-US" altLang="ko-KR" sz="1200" b="1" dirty="0" err="1">
                <a:ea typeface="맑은 고딕"/>
              </a:rPr>
              <a:t>성능</a:t>
            </a:r>
            <a:r>
              <a:rPr lang="en-US" altLang="ko-KR" sz="1200" b="1" dirty="0">
                <a:ea typeface="맑은 고딕"/>
              </a:rPr>
              <a:t> </a:t>
            </a:r>
            <a:r>
              <a:rPr lang="en-US" altLang="ko-KR" sz="1200" b="1" dirty="0" err="1">
                <a:ea typeface="맑은 고딕"/>
              </a:rPr>
              <a:t>평가</a:t>
            </a:r>
            <a:r>
              <a:rPr lang="en-US" altLang="ko-KR" sz="1200" b="1" dirty="0">
                <a:ea typeface="맑은 고딕"/>
              </a:rPr>
              <a:t>, </a:t>
            </a:r>
            <a:r>
              <a:rPr lang="en-US" altLang="ko-KR" sz="1200" b="1" dirty="0">
                <a:latin typeface="Malgun Gothic"/>
                <a:ea typeface="Malgun Gothic"/>
              </a:rPr>
              <a:t>DT,</a:t>
            </a:r>
            <a:r>
              <a:rPr lang="ko-KR" altLang="en-US" sz="1200" b="1" dirty="0">
                <a:latin typeface="Malgun Gothic"/>
                <a:ea typeface="Malgun Gothic"/>
              </a:rPr>
              <a:t> </a:t>
            </a:r>
            <a:r>
              <a:rPr lang="en-US" sz="1200" b="1" dirty="0">
                <a:latin typeface="Malgun Gothic"/>
                <a:ea typeface="Malgun Gothic"/>
              </a:rPr>
              <a:t>GB</a:t>
            </a:r>
            <a:r>
              <a:rPr lang="ko-KR" altLang="en-US" sz="1200" b="1" dirty="0">
                <a:latin typeface="Malgun Gothic"/>
                <a:ea typeface="Malgun Gothic"/>
              </a:rPr>
              <a:t> 중 </a:t>
            </a:r>
            <a:r>
              <a:rPr lang="en-US" altLang="ko-KR" sz="1200" b="1" dirty="0" err="1">
                <a:latin typeface="Malgun Gothic"/>
                <a:ea typeface="Malgun Gothic"/>
              </a:rPr>
              <a:t>개선안</a:t>
            </a:r>
            <a:r>
              <a:rPr lang="en-US" altLang="ko-KR" sz="1200" b="1" dirty="0">
                <a:latin typeface="Malgun Gothic"/>
                <a:ea typeface="Malgun Gothic"/>
              </a:rPr>
              <a:t> </a:t>
            </a:r>
            <a:r>
              <a:rPr lang="en-US" altLang="ko-KR" sz="1200" b="1" dirty="0" err="1">
                <a:latin typeface="Malgun Gothic"/>
                <a:ea typeface="Malgun Gothic"/>
              </a:rPr>
              <a:t>도출이</a:t>
            </a:r>
            <a:r>
              <a:rPr lang="en-US" altLang="ko-KR" sz="1200" b="1" dirty="0">
                <a:latin typeface="Malgun Gothic"/>
                <a:ea typeface="Malgun Gothic"/>
              </a:rPr>
              <a:t> </a:t>
            </a:r>
            <a:r>
              <a:rPr lang="en-US" altLang="ko-KR" sz="1200" b="1" dirty="0" err="1">
                <a:latin typeface="Malgun Gothic"/>
                <a:ea typeface="Malgun Gothic"/>
              </a:rPr>
              <a:t>쉬운</a:t>
            </a:r>
            <a:r>
              <a:rPr lang="en-US" altLang="ko-KR" sz="1200" b="1" dirty="0">
                <a:latin typeface="Malgun Gothic"/>
                <a:ea typeface="Malgun Gothic"/>
              </a:rPr>
              <a:t> </a:t>
            </a:r>
            <a:r>
              <a:rPr lang="en-US" altLang="ko-KR" sz="1200" b="1" dirty="0" err="1">
                <a:latin typeface="Malgun Gothic"/>
                <a:ea typeface="Malgun Gothic"/>
              </a:rPr>
              <a:t>DT를</a:t>
            </a:r>
            <a:r>
              <a:rPr lang="en-US" altLang="ko-KR" sz="1200" b="1" dirty="0">
                <a:latin typeface="Malgun Gothic"/>
                <a:ea typeface="Malgun Gothic"/>
              </a:rPr>
              <a:t> </a:t>
            </a:r>
            <a:r>
              <a:rPr lang="en-US" altLang="ko-KR" sz="1200" b="1" dirty="0" err="1">
                <a:latin typeface="Malgun Gothic"/>
                <a:ea typeface="Malgun Gothic"/>
              </a:rPr>
              <a:t>최종</a:t>
            </a:r>
            <a:r>
              <a:rPr lang="ko-KR" altLang="en-US" sz="1200" b="1" dirty="0">
                <a:latin typeface="Malgun Gothic"/>
                <a:ea typeface="Malgun Gothic"/>
              </a:rPr>
              <a:t>모델로 선택 </a:t>
            </a:r>
            <a:endParaRPr lang="en-US" altLang="ko-KR" sz="1200" b="1" dirty="0">
              <a:ea typeface="맑은 고딕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9F983A1-E4E4-7A88-13FC-AA3BB991F606}"/>
              </a:ext>
            </a:extLst>
          </p:cNvPr>
          <p:cNvSpPr txBox="1"/>
          <p:nvPr/>
        </p:nvSpPr>
        <p:spPr>
          <a:xfrm>
            <a:off x="5827887" y="4264734"/>
            <a:ext cx="517126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ko-KR" altLang="en-US" sz="1200" b="1" dirty="0">
                <a:ea typeface="맑은 고딕"/>
              </a:rPr>
              <a:t>만족도(파생변수), </a:t>
            </a:r>
            <a:r>
              <a:rPr lang="ko-KR" altLang="en-US" sz="1200" b="1" dirty="0" err="1">
                <a:ea typeface="맑은 고딕"/>
              </a:rPr>
              <a:t>이탈률점수</a:t>
            </a:r>
            <a:r>
              <a:rPr lang="ko-KR" altLang="en-US" sz="1200" b="1" dirty="0">
                <a:ea typeface="맑은 고딕"/>
              </a:rPr>
              <a:t>, 가입기간(파생변수), 월평균요금(파생변수), LTV, 연령대, 서비스 개수 순으로 이탈 예측모델에서 높은 설명력을 가짐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5F564B9-D3C0-44D4-1C8A-AECF5D5DD165}"/>
              </a:ext>
            </a:extLst>
          </p:cNvPr>
          <p:cNvSpPr txBox="1"/>
          <p:nvPr/>
        </p:nvSpPr>
        <p:spPr>
          <a:xfrm>
            <a:off x="5827887" y="5004322"/>
            <a:ext cx="517126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>
              <a:buFont typeface="Wingdings" panose="05000000000000000000" pitchFamily="2" charset="2"/>
              <a:buChar char="v"/>
            </a:pPr>
            <a:r>
              <a:rPr lang="ko-KR" altLang="en-US" sz="1200" b="1" dirty="0">
                <a:ea typeface="맑은 고딕"/>
              </a:rPr>
              <a:t>만족도(파생변수), </a:t>
            </a:r>
            <a:r>
              <a:rPr lang="ko-KR" altLang="en-US" sz="1200" b="1" dirty="0" err="1">
                <a:ea typeface="맑은 고딕"/>
              </a:rPr>
              <a:t>이탈률점수는</a:t>
            </a:r>
            <a:r>
              <a:rPr lang="ko-KR" altLang="en-US" sz="1200" b="1" dirty="0">
                <a:ea typeface="맑은 고딕"/>
              </a:rPr>
              <a:t> </a:t>
            </a:r>
            <a:r>
              <a:rPr lang="ko-KR" altLang="en-US" sz="1200" b="1" dirty="0" err="1">
                <a:ea typeface="맑은 고딕"/>
              </a:rPr>
              <a:t>결과론적인</a:t>
            </a:r>
            <a:r>
              <a:rPr lang="ko-KR" altLang="en-US" sz="1200" b="1" dirty="0">
                <a:ea typeface="맑은 고딕"/>
              </a:rPr>
              <a:t> 변수이므로 제외하고, 가입기간(파생변수), 월평균요금(파생변수), LTV, 연령대, 서비스 </a:t>
            </a:r>
            <a:r>
              <a:rPr lang="ko-KR" altLang="en-US" sz="1200" b="1" dirty="0" err="1">
                <a:ea typeface="맑은 고딕"/>
              </a:rPr>
              <a:t>개수를개선기회로</a:t>
            </a:r>
            <a:r>
              <a:rPr lang="ko-KR" altLang="en-US" sz="1200" b="1" dirty="0">
                <a:ea typeface="맑은 고딕"/>
              </a:rPr>
              <a:t> 삼아 </a:t>
            </a:r>
            <a:r>
              <a:rPr lang="ko-KR" altLang="en-US" sz="1200" b="1" dirty="0" err="1">
                <a:ea typeface="맑은 고딕"/>
              </a:rPr>
              <a:t>이탈률</a:t>
            </a:r>
            <a:r>
              <a:rPr lang="ko-KR" altLang="en-US" sz="1200" b="1" dirty="0">
                <a:ea typeface="맑은 고딕"/>
              </a:rPr>
              <a:t> 개선 방안 모색 </a:t>
            </a:r>
          </a:p>
        </p:txBody>
      </p:sp>
      <p:sp>
        <p:nvSpPr>
          <p:cNvPr id="34" name="object 7">
            <a:extLst>
              <a:ext uri="{FF2B5EF4-FFF2-40B4-BE49-F238E27FC236}">
                <a16:creationId xmlns:a16="http://schemas.microsoft.com/office/drawing/2014/main" id="{66B1834E-72FC-86F5-ABF6-D4CEDB478738}"/>
              </a:ext>
            </a:extLst>
          </p:cNvPr>
          <p:cNvSpPr/>
          <p:nvPr/>
        </p:nvSpPr>
        <p:spPr>
          <a:xfrm>
            <a:off x="3794508" y="3237137"/>
            <a:ext cx="321858" cy="157786"/>
          </a:xfrm>
          <a:custGeom>
            <a:avLst/>
            <a:gdLst/>
            <a:ahLst/>
            <a:cxnLst/>
            <a:rect l="l" t="t" r="r" b="b"/>
            <a:pathLst>
              <a:path w="2022475" h="340360">
                <a:moveTo>
                  <a:pt x="2022348" y="0"/>
                </a:moveTo>
                <a:lnTo>
                  <a:pt x="0" y="0"/>
                </a:lnTo>
                <a:lnTo>
                  <a:pt x="0" y="339851"/>
                </a:lnTo>
                <a:lnTo>
                  <a:pt x="2022348" y="339851"/>
                </a:lnTo>
                <a:lnTo>
                  <a:pt x="202234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5" name="object 7">
            <a:extLst>
              <a:ext uri="{FF2B5EF4-FFF2-40B4-BE49-F238E27FC236}">
                <a16:creationId xmlns:a16="http://schemas.microsoft.com/office/drawing/2014/main" id="{39E43DB4-A599-B038-C866-60EA2D1E1CA3}"/>
              </a:ext>
            </a:extLst>
          </p:cNvPr>
          <p:cNvSpPr/>
          <p:nvPr/>
        </p:nvSpPr>
        <p:spPr>
          <a:xfrm>
            <a:off x="3274351" y="3209242"/>
            <a:ext cx="321858" cy="157786"/>
          </a:xfrm>
          <a:custGeom>
            <a:avLst/>
            <a:gdLst/>
            <a:ahLst/>
            <a:cxnLst/>
            <a:rect l="l" t="t" r="r" b="b"/>
            <a:pathLst>
              <a:path w="2022475" h="340360">
                <a:moveTo>
                  <a:pt x="2022348" y="0"/>
                </a:moveTo>
                <a:lnTo>
                  <a:pt x="0" y="0"/>
                </a:lnTo>
                <a:lnTo>
                  <a:pt x="0" y="339851"/>
                </a:lnTo>
                <a:lnTo>
                  <a:pt x="2022348" y="339851"/>
                </a:lnTo>
                <a:lnTo>
                  <a:pt x="202234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6" name="object 7">
            <a:extLst>
              <a:ext uri="{FF2B5EF4-FFF2-40B4-BE49-F238E27FC236}">
                <a16:creationId xmlns:a16="http://schemas.microsoft.com/office/drawing/2014/main" id="{B36A9A54-2CC2-11DD-F3AD-9785E9A620AD}"/>
              </a:ext>
            </a:extLst>
          </p:cNvPr>
          <p:cNvSpPr/>
          <p:nvPr/>
        </p:nvSpPr>
        <p:spPr>
          <a:xfrm>
            <a:off x="2793742" y="3237137"/>
            <a:ext cx="321858" cy="157786"/>
          </a:xfrm>
          <a:custGeom>
            <a:avLst/>
            <a:gdLst/>
            <a:ahLst/>
            <a:cxnLst/>
            <a:rect l="l" t="t" r="r" b="b"/>
            <a:pathLst>
              <a:path w="2022475" h="340360">
                <a:moveTo>
                  <a:pt x="2022348" y="0"/>
                </a:moveTo>
                <a:lnTo>
                  <a:pt x="0" y="0"/>
                </a:lnTo>
                <a:lnTo>
                  <a:pt x="0" y="339851"/>
                </a:lnTo>
                <a:lnTo>
                  <a:pt x="2022348" y="339851"/>
                </a:lnTo>
                <a:lnTo>
                  <a:pt x="202234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7" name="object 7">
            <a:extLst>
              <a:ext uri="{FF2B5EF4-FFF2-40B4-BE49-F238E27FC236}">
                <a16:creationId xmlns:a16="http://schemas.microsoft.com/office/drawing/2014/main" id="{7D7CB78F-8F05-EC62-4062-5653C82AA345}"/>
              </a:ext>
            </a:extLst>
          </p:cNvPr>
          <p:cNvSpPr/>
          <p:nvPr/>
        </p:nvSpPr>
        <p:spPr>
          <a:xfrm>
            <a:off x="2271360" y="3210357"/>
            <a:ext cx="321858" cy="157786"/>
          </a:xfrm>
          <a:custGeom>
            <a:avLst/>
            <a:gdLst/>
            <a:ahLst/>
            <a:cxnLst/>
            <a:rect l="l" t="t" r="r" b="b"/>
            <a:pathLst>
              <a:path w="2022475" h="340360">
                <a:moveTo>
                  <a:pt x="2022348" y="0"/>
                </a:moveTo>
                <a:lnTo>
                  <a:pt x="0" y="0"/>
                </a:lnTo>
                <a:lnTo>
                  <a:pt x="0" y="339851"/>
                </a:lnTo>
                <a:lnTo>
                  <a:pt x="2022348" y="339851"/>
                </a:lnTo>
                <a:lnTo>
                  <a:pt x="202234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CCF4A2E9-E7E0-51B2-D51D-23A2B1AEB2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652" y="3274542"/>
            <a:ext cx="2970366" cy="180000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F6915E03-7025-4A71-D484-E4322046953D}"/>
              </a:ext>
            </a:extLst>
          </p:cNvPr>
          <p:cNvSpPr txBox="1"/>
          <p:nvPr/>
        </p:nvSpPr>
        <p:spPr>
          <a:xfrm>
            <a:off x="3808702" y="3199210"/>
            <a:ext cx="7563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00" b="1" dirty="0"/>
              <a:t>F1score</a:t>
            </a:r>
            <a:endParaRPr kumimoji="1" lang="ko-Kore-KR" altLang="en-US" sz="1100" b="1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8A8C299-47A4-8266-3E87-FF48942A1144}"/>
              </a:ext>
            </a:extLst>
          </p:cNvPr>
          <p:cNvSpPr txBox="1"/>
          <p:nvPr/>
        </p:nvSpPr>
        <p:spPr>
          <a:xfrm>
            <a:off x="3135130" y="3194331"/>
            <a:ext cx="7563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00" b="1" dirty="0"/>
              <a:t>Recall</a:t>
            </a:r>
            <a:endParaRPr kumimoji="1" lang="ko-Kore-KR" altLang="en-US" sz="1100" b="1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E8D3326-5A51-97FA-E7D9-4944456CA6F1}"/>
              </a:ext>
            </a:extLst>
          </p:cNvPr>
          <p:cNvSpPr txBox="1"/>
          <p:nvPr/>
        </p:nvSpPr>
        <p:spPr>
          <a:xfrm>
            <a:off x="2428470" y="3199494"/>
            <a:ext cx="9095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00" b="1" dirty="0"/>
              <a:t>Precision</a:t>
            </a:r>
            <a:endParaRPr kumimoji="1" lang="ko-Kore-KR" altLang="en-US" sz="1100" b="1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3B0CE21-285C-F699-AF85-5C19731EA5FC}"/>
              </a:ext>
            </a:extLst>
          </p:cNvPr>
          <p:cNvSpPr txBox="1"/>
          <p:nvPr/>
        </p:nvSpPr>
        <p:spPr>
          <a:xfrm>
            <a:off x="1769058" y="3207532"/>
            <a:ext cx="75639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000" b="1" dirty="0"/>
              <a:t>AUC</a:t>
            </a:r>
            <a:endParaRPr kumimoji="1" lang="ko-Kore-KR" altLang="en-US" sz="1100" b="1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5C65EED9-8B1F-2C95-CC9B-9CE98CC5BBC9}"/>
              </a:ext>
            </a:extLst>
          </p:cNvPr>
          <p:cNvSpPr txBox="1"/>
          <p:nvPr/>
        </p:nvSpPr>
        <p:spPr>
          <a:xfrm>
            <a:off x="10745057" y="1580218"/>
            <a:ext cx="122579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1100" b="1" dirty="0"/>
              <a:t>0.725</a:t>
            </a:r>
            <a:endParaRPr kumimoji="1" lang="ko-Kore-KR" altLang="en-US" sz="1100" b="1" dirty="0"/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F3F05699-BCE6-D0B0-CD66-5D41E7EFC7D6}"/>
              </a:ext>
            </a:extLst>
          </p:cNvPr>
          <p:cNvGrpSpPr/>
          <p:nvPr/>
        </p:nvGrpSpPr>
        <p:grpSpPr>
          <a:xfrm>
            <a:off x="5875673" y="1247525"/>
            <a:ext cx="5518151" cy="2900113"/>
            <a:chOff x="10186988" y="1518235"/>
            <a:chExt cx="5518151" cy="2900113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078C29E3-C9BC-70F1-80CB-530153F54D36}"/>
                </a:ext>
              </a:extLst>
            </p:cNvPr>
            <p:cNvSpPr txBox="1"/>
            <p:nvPr/>
          </p:nvSpPr>
          <p:spPr>
            <a:xfrm>
              <a:off x="11404318" y="3215668"/>
              <a:ext cx="122579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100" b="1" dirty="0"/>
                <a:t>0.007</a:t>
              </a:r>
              <a:endParaRPr kumimoji="1" lang="ko-Kore-KR" altLang="en-US" sz="1100" b="1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5AF413E0-9970-31F7-0AAE-F58C874639B4}"/>
                </a:ext>
              </a:extLst>
            </p:cNvPr>
            <p:cNvSpPr txBox="1"/>
            <p:nvPr/>
          </p:nvSpPr>
          <p:spPr>
            <a:xfrm>
              <a:off x="11404315" y="3510120"/>
              <a:ext cx="1425969" cy="261610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kumimoji="1" lang="en-US" sz="1100" b="1" dirty="0"/>
                <a:t>0.003</a:t>
              </a:r>
              <a:endParaRPr lang="ko-KR" altLang="en-US" sz="1100" b="1" dirty="0">
                <a:ea typeface="맑은 고딕"/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3C5E3270-B023-E37A-5FF0-5B388E182D06}"/>
                </a:ext>
              </a:extLst>
            </p:cNvPr>
            <p:cNvSpPr txBox="1"/>
            <p:nvPr/>
          </p:nvSpPr>
          <p:spPr>
            <a:xfrm>
              <a:off x="11365120" y="2911506"/>
              <a:ext cx="122579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100" b="1" dirty="0"/>
                <a:t>0.008</a:t>
              </a:r>
              <a:endParaRPr kumimoji="1" lang="ko-Kore-KR" altLang="en-US" sz="1100" b="1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D97DA57-F4FB-A2CF-12E7-AF5C5F5BEDC3}"/>
                </a:ext>
              </a:extLst>
            </p:cNvPr>
            <p:cNvSpPr txBox="1"/>
            <p:nvPr/>
          </p:nvSpPr>
          <p:spPr>
            <a:xfrm>
              <a:off x="11457404" y="2653158"/>
              <a:ext cx="122579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100" b="1" dirty="0"/>
                <a:t>0.015</a:t>
              </a:r>
              <a:endParaRPr kumimoji="1" lang="ko-Kore-KR" altLang="en-US" sz="1100" b="1" dirty="0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FA2925B-F2BE-6581-5DF8-4FE705E5C5C8}"/>
                </a:ext>
              </a:extLst>
            </p:cNvPr>
            <p:cNvSpPr txBox="1"/>
            <p:nvPr/>
          </p:nvSpPr>
          <p:spPr>
            <a:xfrm>
              <a:off x="11825440" y="2432919"/>
              <a:ext cx="122579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100" b="1" dirty="0"/>
                <a:t>0.085</a:t>
              </a:r>
              <a:endParaRPr kumimoji="1" lang="ko-Kore-KR" altLang="en-US" sz="1100" b="1" dirty="0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3B6549C-55DB-80B0-19B4-9087AECC0EBF}"/>
                </a:ext>
              </a:extLst>
            </p:cNvPr>
            <p:cNvSpPr txBox="1"/>
            <p:nvPr/>
          </p:nvSpPr>
          <p:spPr>
            <a:xfrm>
              <a:off x="12191030" y="2159762"/>
              <a:ext cx="122579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ko-Kore-KR" sz="1100" b="1" dirty="0"/>
                <a:t>0.153</a:t>
              </a:r>
              <a:endParaRPr kumimoji="1" lang="ko-Kore-KR" altLang="en-US" sz="1100" b="1" dirty="0"/>
            </a:p>
          </p:txBody>
        </p:sp>
        <p:graphicFrame>
          <p:nvGraphicFramePr>
            <p:cNvPr id="22" name="차트 21">
              <a:extLst>
                <a:ext uri="{FF2B5EF4-FFF2-40B4-BE49-F238E27FC236}">
                  <a16:creationId xmlns:a16="http://schemas.microsoft.com/office/drawing/2014/main" id="{00000000-0008-0000-0000-000004000000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674823149"/>
                </p:ext>
              </p:extLst>
            </p:nvPr>
          </p:nvGraphicFramePr>
          <p:xfrm>
            <a:off x="10186988" y="1518235"/>
            <a:ext cx="5518151" cy="290011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</p:grpSp>
    </p:spTree>
    <p:extLst>
      <p:ext uri="{BB962C8B-B14F-4D97-AF65-F5344CB8AC3E}">
        <p14:creationId xmlns:p14="http://schemas.microsoft.com/office/powerpoint/2010/main" val="4196835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1546</TotalTime>
  <Words>1342</Words>
  <Application>Microsoft Office PowerPoint</Application>
  <PresentationFormat>와이드스크린</PresentationFormat>
  <Paragraphs>422</Paragraphs>
  <Slides>15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5" baseType="lpstr">
      <vt:lpstr>AppleSDGothicNeo-Regular</vt:lpstr>
      <vt:lpstr>Tmon몬소리 Black</vt:lpstr>
      <vt:lpstr>Wingdings,Sans-Serif</vt:lpstr>
      <vt:lpstr>Malgun Gothic</vt:lpstr>
      <vt:lpstr>Malgun Gothic</vt:lpstr>
      <vt:lpstr>Arial</vt:lpstr>
      <vt:lpstr>Calibri</vt:lpstr>
      <vt:lpstr>Lato Light</vt:lpstr>
      <vt:lpstr>Wingdings</vt:lpstr>
      <vt:lpstr>Office 테마</vt:lpstr>
      <vt:lpstr>PowerPoint 프레젠테이션</vt:lpstr>
      <vt:lpstr>₩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minjeong</dc:creator>
  <cp:lastModifiedBy>kim minjeong</cp:lastModifiedBy>
  <cp:revision>352</cp:revision>
  <dcterms:created xsi:type="dcterms:W3CDTF">2022-08-24T13:16:37Z</dcterms:created>
  <dcterms:modified xsi:type="dcterms:W3CDTF">2022-08-26T06:54:58Z</dcterms:modified>
</cp:coreProperties>
</file>

<file path=docProps/thumbnail.jpeg>
</file>